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43"/>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89" r:id="rId14"/>
    <p:sldId id="270" r:id="rId15"/>
    <p:sldId id="271" r:id="rId16"/>
    <p:sldId id="272" r:id="rId17"/>
    <p:sldId id="273" r:id="rId18"/>
    <p:sldId id="288" r:id="rId19"/>
    <p:sldId id="274" r:id="rId20"/>
    <p:sldId id="287"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98" r:id="rId34"/>
    <p:sldId id="291" r:id="rId35"/>
    <p:sldId id="292" r:id="rId36"/>
    <p:sldId id="293" r:id="rId37"/>
    <p:sldId id="294" r:id="rId38"/>
    <p:sldId id="295" r:id="rId39"/>
    <p:sldId id="296" r:id="rId40"/>
    <p:sldId id="297" r:id="rId41"/>
    <p:sldId id="29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5" autoAdjust="0"/>
    <p:restoredTop sz="94660"/>
  </p:normalViewPr>
  <p:slideViewPr>
    <p:cSldViewPr snapToGrid="0" snapToObjects="1">
      <p:cViewPr>
        <p:scale>
          <a:sx n="68" d="100"/>
          <a:sy n="68" d="100"/>
        </p:scale>
        <p:origin x="-648" y="1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E71B5E-0E9C-DF4F-A8A7-E236DEAE9E03}" type="datetimeFigureOut">
              <a:rPr lang="en-US" smtClean="0"/>
              <a:t>11/14/2011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4D844C-211E-824E-89CB-4FBB3247F677}" type="slidenum">
              <a:rPr lang="en-US" smtClean="0"/>
              <a:t>‹#›</a:t>
            </a:fld>
            <a:endParaRPr lang="en-US"/>
          </a:p>
        </p:txBody>
      </p:sp>
    </p:spTree>
    <p:extLst>
      <p:ext uri="{BB962C8B-B14F-4D97-AF65-F5344CB8AC3E}">
        <p14:creationId xmlns:p14="http://schemas.microsoft.com/office/powerpoint/2010/main" val="17550055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90FE98-B0DC-424B-A3A3-62190C721FD0}" type="slidenum">
              <a:rPr lang="en-US"/>
              <a:pPr/>
              <a:t>34</a:t>
            </a:fld>
            <a:endParaRPr lang="en-US"/>
          </a:p>
        </p:txBody>
      </p:sp>
      <p:sp>
        <p:nvSpPr>
          <p:cNvPr id="18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E439AB-9031-E04D-9964-7479371B3FA4}" type="slidenum">
              <a:rPr lang="en-US"/>
              <a:pPr/>
              <a:t>35</a:t>
            </a:fld>
            <a:endParaRPr lang="en-US"/>
          </a:p>
        </p:txBody>
      </p:sp>
      <p:sp>
        <p:nvSpPr>
          <p:cNvPr id="194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423250-9CA4-5345-ADC8-04C500E823B0}" type="slidenum">
              <a:rPr lang="en-US"/>
              <a:pPr/>
              <a:t>36</a:t>
            </a:fld>
            <a:endParaRPr lang="en-US"/>
          </a:p>
        </p:txBody>
      </p:sp>
      <p:sp>
        <p:nvSpPr>
          <p:cNvPr id="235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2ACEDC-D8C7-5349-8D30-F7A77A82EB6C}" type="slidenum">
              <a:rPr lang="en-US"/>
              <a:pPr/>
              <a:t>37</a:t>
            </a:fld>
            <a:endParaRPr lang="en-US"/>
          </a:p>
        </p:txBody>
      </p:sp>
      <p:sp>
        <p:nvSpPr>
          <p:cNvPr id="245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508A8B-46F7-0745-B6F1-C0978C65E180}" type="slidenum">
              <a:rPr lang="en-US"/>
              <a:pPr/>
              <a:t>39</a:t>
            </a:fld>
            <a:endParaRPr lang="en-US"/>
          </a:p>
        </p:txBody>
      </p:sp>
      <p:sp>
        <p:nvSpPr>
          <p:cNvPr id="215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6A8C83-BDED-694D-A9E6-42DFC20612F5}" type="slidenum">
              <a:rPr lang="en-US"/>
              <a:pPr/>
              <a:t>40</a:t>
            </a:fld>
            <a:endParaRPr lang="en-US"/>
          </a:p>
        </p:txBody>
      </p:sp>
      <p:sp>
        <p:nvSpPr>
          <p:cNvPr id="20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DB32461A-250E-4A29-9E9B-599CA3838FA1}" type="datetime1">
              <a:rPr lang="en-US" smtClean="0"/>
              <a:pPr/>
              <a:t>11/14/2011</a:t>
            </a:fld>
            <a:endParaRPr lang="en-US" dirty="0"/>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CF40B41D-FD10-4A38-B39B-626510BD49B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8C81099-48EC-46A3-9530-F58EB96AF77C}" type="datetime1">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F697E24-FFB9-4C73-8C6D-E02A7AD33DB8}" type="datetime1">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3823242C-D747-4ADD-80D8-99421268E3A8}" type="datetime1">
              <a:rPr lang="en-US" smtClean="0"/>
              <a:pPr/>
              <a:t>11/14/2011</a:t>
            </a:fld>
            <a:endParaRPr lang="en-US" dirty="0"/>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CF40B41D-FD10-4A38-B39B-626510BD49B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F1AD66C-382E-48AD-8F4C-E87C4D4A8B28}" type="datetime1">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3823242C-D747-4ADD-80D8-99421268E3A8}" type="datetime1">
              <a:rPr lang="en-US" smtClean="0"/>
              <a:pPr/>
              <a:t>11/14/2011</a:t>
            </a:fld>
            <a:endParaRPr lang="en-US" dirty="0"/>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CF40B41D-FD10-4A38-B39B-626510BD49B7}" type="slidenum">
              <a:rPr lang="en-US" smtClean="0"/>
              <a:pPr/>
              <a:t>‹#›</a:t>
            </a:fld>
            <a:endParaRPr lang="en-US" dirty="0"/>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4ADA4-35DF-4BD1-8C53-4246F035229A}" type="datetime1">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US"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9F63ED-02B1-490A-8EAD-E0CB136D5388}" type="datetime1">
              <a:rPr lang="en-US" smtClean="0"/>
              <a:pPr/>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F771BB6-685D-4518-8FAD-1882B9671546}" type="datetime1">
              <a:rPr lang="en-US" smtClean="0"/>
              <a:pPr/>
              <a:t>11/14/2011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65FFBFE-5C08-4E0E-AF38-FB925F0B4D71}" type="datetime1">
              <a:rPr lang="en-US" smtClean="0"/>
              <a:pPr/>
              <a:t>11/14/2011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11/14/2011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11/14/2011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3823242C-D747-4ADD-80D8-99421268E3A8}" type="datetime1">
              <a:rPr lang="en-US" smtClean="0"/>
              <a:pPr/>
              <a:t>11/14/2011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Lst>
  <p:hf sldNum="0" hdr="0" ftr="0" dt="0"/>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youtube.com/watch?v=yhoktf7X0aQ"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ebmail.darienps.org/OWA/redir.aspx?C=cae07519ceae40019e88a10a1780ca7e&amp;URL=http://www.youtube.com/watch?v=yEnDOXmyU-o"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incompetech.com/authors/swift/" TargetMode="External"/><Relationship Id="rId2" Type="http://schemas.openxmlformats.org/officeDocument/2006/relationships/hyperlink" Target="http://www.online-literature.com/swift/" TargetMode="External"/><Relationship Id="rId1" Type="http://schemas.openxmlformats.org/officeDocument/2006/relationships/slideLayout" Target="../slideLayouts/slideLayout2.xml"/><Relationship Id="rId6" Type="http://schemas.openxmlformats.org/officeDocument/2006/relationships/hyperlink" Target="http://post.cloudfront.goodinc.com/wp-content/uploads/2008/10/essays_montaigne.jpg" TargetMode="External"/><Relationship Id="rId5" Type="http://schemas.openxmlformats.org/officeDocument/2006/relationships/hyperlink" Target="http://hua.umf.maine.edu/Reading_Revolutions/pictures/Montaigne/Montaigne2291wl.jpg" TargetMode="External"/><Relationship Id="rId4" Type="http://schemas.openxmlformats.org/officeDocument/2006/relationships/hyperlink" Target="http://www.nyu.edu/gsas/dept/french/photos%20events/Spring2010/montaigneOld.jp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Literature</a:t>
            </a:r>
            <a:endParaRPr lang="en-US" dirty="0"/>
          </a:p>
        </p:txBody>
      </p:sp>
      <p:sp>
        <p:nvSpPr>
          <p:cNvPr id="3" name="Subtitle 2"/>
          <p:cNvSpPr>
            <a:spLocks noGrp="1"/>
          </p:cNvSpPr>
          <p:nvPr>
            <p:ph type="subTitle" idx="1"/>
          </p:nvPr>
        </p:nvSpPr>
        <p:spPr/>
        <p:txBody>
          <a:bodyPr/>
          <a:lstStyle/>
          <a:p>
            <a:r>
              <a:rPr lang="en-US" dirty="0" smtClean="0"/>
              <a:t>Kathryn, Claire, Grace and Devon</a:t>
            </a:r>
            <a:endParaRPr lang="en-US" dirty="0"/>
          </a:p>
        </p:txBody>
      </p:sp>
    </p:spTree>
    <p:extLst>
      <p:ext uri="{BB962C8B-B14F-4D97-AF65-F5344CB8AC3E}">
        <p14:creationId xmlns:p14="http://schemas.microsoft.com/office/powerpoint/2010/main" val="2962241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algn="ctr"/>
            <a:r>
              <a:rPr lang="en-US"/>
              <a:t>His Radical Beliefs in Writing</a:t>
            </a:r>
          </a:p>
        </p:txBody>
      </p:sp>
      <p:sp>
        <p:nvSpPr>
          <p:cNvPr id="21507" name="Rectangle 3"/>
          <p:cNvSpPr>
            <a:spLocks noGrp="1" noChangeArrowheads="1"/>
          </p:cNvSpPr>
          <p:nvPr>
            <p:ph idx="1"/>
          </p:nvPr>
        </p:nvSpPr>
        <p:spPr/>
        <p:txBody>
          <a:bodyPr/>
          <a:lstStyle/>
          <a:p>
            <a:r>
              <a:rPr lang="en-US" i="1"/>
              <a:t>Paradise Lost</a:t>
            </a:r>
          </a:p>
          <a:p>
            <a:r>
              <a:rPr lang="en-US" i="1"/>
              <a:t>A Treatise of Civil Power</a:t>
            </a:r>
            <a:r>
              <a:rPr lang="en-US"/>
              <a:t> and </a:t>
            </a:r>
            <a:r>
              <a:rPr lang="en-US" i="1"/>
              <a:t>Ready and Easy Way To Establish a Free Commonwealth</a:t>
            </a:r>
            <a:r>
              <a:rPr lang="en-US"/>
              <a:t> </a:t>
            </a:r>
          </a:p>
          <a:p>
            <a:r>
              <a:rPr lang="en-US" i="1"/>
              <a:t>Divorce Tracts</a:t>
            </a:r>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33800"/>
            <a:ext cx="3619500"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631383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Jonathan Swift </a:t>
            </a:r>
            <a:br>
              <a:rPr lang="en-US" dirty="0" smtClean="0"/>
            </a:br>
            <a:r>
              <a:rPr lang="en-US" sz="2400" dirty="0" smtClean="0"/>
              <a:t>1667-1745</a:t>
            </a:r>
            <a:endParaRPr lang="en-US" sz="2400" dirty="0"/>
          </a:p>
        </p:txBody>
      </p:sp>
      <p:sp>
        <p:nvSpPr>
          <p:cNvPr id="5" name="Content Placeholder 4"/>
          <p:cNvSpPr>
            <a:spLocks noGrp="1"/>
          </p:cNvSpPr>
          <p:nvPr>
            <p:ph idx="1"/>
          </p:nvPr>
        </p:nvSpPr>
        <p:spPr/>
        <p:txBody>
          <a:bodyPr/>
          <a:lstStyle/>
          <a:p>
            <a:r>
              <a:rPr lang="en-US" dirty="0" smtClean="0"/>
              <a:t>Born in Dublin, Ireland on November 30</a:t>
            </a:r>
            <a:r>
              <a:rPr lang="en-US" baseline="30000" dirty="0" smtClean="0"/>
              <a:t>th</a:t>
            </a:r>
            <a:r>
              <a:rPr lang="en-US" dirty="0" smtClean="0"/>
              <a:t>, 1667</a:t>
            </a:r>
          </a:p>
          <a:p>
            <a:r>
              <a:rPr lang="en-US" dirty="0" smtClean="0"/>
              <a:t>Died on October 19</a:t>
            </a:r>
            <a:r>
              <a:rPr lang="en-US" baseline="30000" dirty="0" smtClean="0"/>
              <a:t>th</a:t>
            </a:r>
            <a:r>
              <a:rPr lang="en-US" dirty="0" smtClean="0"/>
              <a:t> 1745  </a:t>
            </a:r>
          </a:p>
          <a:p>
            <a:r>
              <a:rPr lang="en-US" dirty="0" smtClean="0"/>
              <a:t>Church of Ireland</a:t>
            </a:r>
          </a:p>
          <a:p>
            <a:r>
              <a:rPr lang="en-US" dirty="0" smtClean="0"/>
              <a:t>Political pamphleteer, satirist and  </a:t>
            </a:r>
          </a:p>
          <a:p>
            <a:pPr marL="0" indent="0">
              <a:buNone/>
            </a:pPr>
            <a:r>
              <a:rPr lang="en-US" dirty="0"/>
              <a:t>p</a:t>
            </a:r>
            <a:r>
              <a:rPr lang="en-US" dirty="0" smtClean="0"/>
              <a:t>oet.   </a:t>
            </a:r>
          </a:p>
          <a:p>
            <a:pPr marL="0" indent="0">
              <a:buNone/>
            </a:pPr>
            <a:endParaRPr lang="en-US" dirty="0" smtClean="0"/>
          </a:p>
          <a:p>
            <a:endParaRPr lang="en-US" dirty="0"/>
          </a:p>
        </p:txBody>
      </p:sp>
      <p:pic>
        <p:nvPicPr>
          <p:cNvPr id="6" name="Picture 5"/>
          <p:cNvPicPr>
            <a:picLocks noChangeAspect="1"/>
          </p:cNvPicPr>
          <p:nvPr/>
        </p:nvPicPr>
        <p:blipFill>
          <a:blip r:embed="rId2"/>
          <a:stretch>
            <a:fillRect/>
          </a:stretch>
        </p:blipFill>
        <p:spPr>
          <a:xfrm>
            <a:off x="5261139" y="2447003"/>
            <a:ext cx="3722167" cy="4183716"/>
          </a:xfrm>
          <a:prstGeom prst="rect">
            <a:avLst/>
          </a:prstGeom>
        </p:spPr>
      </p:pic>
    </p:spTree>
    <p:extLst>
      <p:ext uri="{BB962C8B-B14F-4D97-AF65-F5344CB8AC3E}">
        <p14:creationId xmlns:p14="http://schemas.microsoft.com/office/powerpoint/2010/main" val="4035088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a:t>
            </a:r>
            <a:endParaRPr lang="en-US" dirty="0"/>
          </a:p>
        </p:txBody>
      </p:sp>
      <p:sp>
        <p:nvSpPr>
          <p:cNvPr id="3" name="Content Placeholder 2"/>
          <p:cNvSpPr>
            <a:spLocks noGrp="1"/>
          </p:cNvSpPr>
          <p:nvPr>
            <p:ph idx="1"/>
          </p:nvPr>
        </p:nvSpPr>
        <p:spPr/>
        <p:txBody>
          <a:bodyPr/>
          <a:lstStyle/>
          <a:p>
            <a:r>
              <a:rPr lang="en-US" i="1" dirty="0" smtClean="0"/>
              <a:t>A Journal to Stella </a:t>
            </a:r>
          </a:p>
          <a:p>
            <a:r>
              <a:rPr lang="en-US" b="1" i="1" dirty="0" err="1" smtClean="0">
                <a:solidFill>
                  <a:srgbClr val="302C24"/>
                </a:solidFill>
              </a:rPr>
              <a:t>Drapier’s</a:t>
            </a:r>
            <a:r>
              <a:rPr lang="en-US" b="1" i="1" dirty="0" smtClean="0">
                <a:solidFill>
                  <a:srgbClr val="302C24"/>
                </a:solidFill>
              </a:rPr>
              <a:t> Letters </a:t>
            </a:r>
          </a:p>
          <a:p>
            <a:r>
              <a:rPr lang="en-US" i="1" dirty="0" smtClean="0"/>
              <a:t>The Battle of the Books </a:t>
            </a:r>
          </a:p>
          <a:p>
            <a:r>
              <a:rPr lang="en-US" i="1" dirty="0" smtClean="0"/>
              <a:t>An Argument Against Abolishing Christianity </a:t>
            </a:r>
          </a:p>
          <a:p>
            <a:r>
              <a:rPr lang="en-US" b="1" i="1" dirty="0" smtClean="0">
                <a:solidFill>
                  <a:srgbClr val="302C24"/>
                </a:solidFill>
              </a:rPr>
              <a:t>Gulliver’s Travels </a:t>
            </a:r>
          </a:p>
          <a:p>
            <a:r>
              <a:rPr lang="en-US" i="1" dirty="0" smtClean="0"/>
              <a:t>A Tale of a Tub </a:t>
            </a:r>
          </a:p>
          <a:p>
            <a:r>
              <a:rPr lang="en-US" b="1" i="1" dirty="0" smtClean="0">
                <a:solidFill>
                  <a:schemeClr val="tx1"/>
                </a:solidFill>
              </a:rPr>
              <a:t>A Modest Proposal  </a:t>
            </a:r>
          </a:p>
          <a:p>
            <a:endParaRPr lang="en-US" dirty="0"/>
          </a:p>
        </p:txBody>
      </p:sp>
      <p:pic>
        <p:nvPicPr>
          <p:cNvPr id="5" name="Picture 4"/>
          <p:cNvPicPr>
            <a:picLocks noChangeAspect="1"/>
          </p:cNvPicPr>
          <p:nvPr/>
        </p:nvPicPr>
        <p:blipFill>
          <a:blip r:embed="rId2"/>
          <a:stretch>
            <a:fillRect/>
          </a:stretch>
        </p:blipFill>
        <p:spPr>
          <a:xfrm>
            <a:off x="4149726" y="4385485"/>
            <a:ext cx="4495800" cy="1460500"/>
          </a:xfrm>
          <a:prstGeom prst="rect">
            <a:avLst/>
          </a:prstGeom>
        </p:spPr>
      </p:pic>
      <p:sp>
        <p:nvSpPr>
          <p:cNvPr id="6" name="TextBox 5"/>
          <p:cNvSpPr txBox="1"/>
          <p:nvPr/>
        </p:nvSpPr>
        <p:spPr>
          <a:xfrm>
            <a:off x="7516699" y="5845985"/>
            <a:ext cx="1128827" cy="253916"/>
          </a:xfrm>
          <a:prstGeom prst="rect">
            <a:avLst/>
          </a:prstGeom>
          <a:noFill/>
        </p:spPr>
        <p:txBody>
          <a:bodyPr wrap="square" rtlCol="0">
            <a:spAutoFit/>
          </a:bodyPr>
          <a:lstStyle/>
          <a:p>
            <a:r>
              <a:rPr lang="en-US" sz="1050" dirty="0" smtClean="0"/>
              <a:t>His signature</a:t>
            </a:r>
            <a:endParaRPr lang="en-US" sz="1050" dirty="0"/>
          </a:p>
        </p:txBody>
      </p:sp>
    </p:spTree>
    <p:extLst>
      <p:ext uri="{BB962C8B-B14F-4D97-AF65-F5344CB8AC3E}">
        <p14:creationId xmlns:p14="http://schemas.microsoft.com/office/powerpoint/2010/main" val="4224897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Drapier’s</a:t>
            </a:r>
            <a:r>
              <a:rPr lang="en-US" dirty="0" smtClean="0"/>
              <a:t> Letters </a:t>
            </a:r>
            <a:endParaRPr lang="en-US" dirty="0"/>
          </a:p>
        </p:txBody>
      </p:sp>
      <p:sp>
        <p:nvSpPr>
          <p:cNvPr id="3" name="Content Placeholder 2"/>
          <p:cNvSpPr>
            <a:spLocks noGrp="1"/>
          </p:cNvSpPr>
          <p:nvPr>
            <p:ph idx="1"/>
          </p:nvPr>
        </p:nvSpPr>
        <p:spPr/>
        <p:txBody>
          <a:bodyPr/>
          <a:lstStyle/>
          <a:p>
            <a:r>
              <a:rPr lang="en-US" dirty="0" err="1" smtClean="0"/>
              <a:t>D</a:t>
            </a:r>
            <a:r>
              <a:rPr lang="en-US" i="1" dirty="0" err="1" smtClean="0"/>
              <a:t>rapier’s</a:t>
            </a:r>
            <a:r>
              <a:rPr lang="en-US" i="1" dirty="0" smtClean="0"/>
              <a:t> Letters </a:t>
            </a:r>
            <a:r>
              <a:rPr lang="en-US" dirty="0" smtClean="0"/>
              <a:t>were seven pamphlets </a:t>
            </a:r>
          </a:p>
          <a:p>
            <a:r>
              <a:rPr lang="en-US" dirty="0" smtClean="0"/>
              <a:t>Written to turn the public against privately created copper coins. </a:t>
            </a:r>
          </a:p>
          <a:p>
            <a:r>
              <a:rPr lang="en-US" dirty="0" smtClean="0"/>
              <a:t>William Wood  </a:t>
            </a:r>
          </a:p>
          <a:p>
            <a:r>
              <a:rPr lang="en-US" dirty="0" smtClean="0"/>
              <a:t>Condemned by Irish government </a:t>
            </a:r>
          </a:p>
          <a:p>
            <a:pPr marL="0" indent="0">
              <a:buNone/>
            </a:pPr>
            <a:endParaRPr lang="en-US" dirty="0"/>
          </a:p>
        </p:txBody>
      </p:sp>
      <p:pic>
        <p:nvPicPr>
          <p:cNvPr id="4" name="Picture 3"/>
          <p:cNvPicPr>
            <a:picLocks noChangeAspect="1"/>
          </p:cNvPicPr>
          <p:nvPr/>
        </p:nvPicPr>
        <p:blipFill>
          <a:blip r:embed="rId2"/>
          <a:stretch>
            <a:fillRect/>
          </a:stretch>
        </p:blipFill>
        <p:spPr>
          <a:xfrm>
            <a:off x="1023553" y="4519091"/>
            <a:ext cx="3302203" cy="1607072"/>
          </a:xfrm>
          <a:prstGeom prst="rect">
            <a:avLst/>
          </a:prstGeom>
        </p:spPr>
      </p:pic>
      <p:pic>
        <p:nvPicPr>
          <p:cNvPr id="5" name="Picture 4"/>
          <p:cNvPicPr>
            <a:picLocks noChangeAspect="1"/>
          </p:cNvPicPr>
          <p:nvPr/>
        </p:nvPicPr>
        <p:blipFill>
          <a:blip r:embed="rId3"/>
          <a:stretch>
            <a:fillRect/>
          </a:stretch>
        </p:blipFill>
        <p:spPr>
          <a:xfrm>
            <a:off x="5600549" y="3230590"/>
            <a:ext cx="2895573" cy="2895573"/>
          </a:xfrm>
          <a:prstGeom prst="rect">
            <a:avLst/>
          </a:prstGeom>
        </p:spPr>
      </p:pic>
    </p:spTree>
    <p:extLst>
      <p:ext uri="{BB962C8B-B14F-4D97-AF65-F5344CB8AC3E}">
        <p14:creationId xmlns:p14="http://schemas.microsoft.com/office/powerpoint/2010/main" val="31911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Modest Proposal </a:t>
            </a:r>
            <a:endParaRPr lang="en-US" dirty="0"/>
          </a:p>
        </p:txBody>
      </p:sp>
      <p:sp>
        <p:nvSpPr>
          <p:cNvPr id="3" name="Content Placeholder 2"/>
          <p:cNvSpPr>
            <a:spLocks noGrp="1"/>
          </p:cNvSpPr>
          <p:nvPr>
            <p:ph idx="1"/>
          </p:nvPr>
        </p:nvSpPr>
        <p:spPr/>
        <p:txBody>
          <a:bodyPr/>
          <a:lstStyle/>
          <a:p>
            <a:r>
              <a:rPr lang="en-US" b="1" i="1" dirty="0" smtClean="0"/>
              <a:t>“A </a:t>
            </a:r>
            <a:r>
              <a:rPr lang="en-US" b="1" i="1" dirty="0"/>
              <a:t>Modest Proposal for Preventing the Children of Poor People in Ireland From Being a Burden on Their Parents or Country, and for Making Them Beneficial to the </a:t>
            </a:r>
            <a:r>
              <a:rPr lang="en-US" b="1" i="1" dirty="0" smtClean="0"/>
              <a:t>Public”</a:t>
            </a:r>
            <a:endParaRPr lang="en-US" dirty="0" smtClean="0"/>
          </a:p>
          <a:p>
            <a:r>
              <a:rPr lang="en-US" dirty="0" smtClean="0"/>
              <a:t>Published anonymously </a:t>
            </a:r>
          </a:p>
          <a:p>
            <a:r>
              <a:rPr lang="en-US" dirty="0" smtClean="0"/>
              <a:t>A satirical essay </a:t>
            </a:r>
          </a:p>
          <a:p>
            <a:endParaRPr lang="en-US" dirty="0" smtClean="0"/>
          </a:p>
          <a:p>
            <a:endParaRPr lang="en-US" dirty="0"/>
          </a:p>
        </p:txBody>
      </p:sp>
      <p:pic>
        <p:nvPicPr>
          <p:cNvPr id="4" name="Picture 3" desc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9896" y="3170389"/>
            <a:ext cx="2985630" cy="2955774"/>
          </a:xfrm>
          <a:prstGeom prst="rect">
            <a:avLst/>
          </a:prstGeom>
        </p:spPr>
      </p:pic>
      <p:pic>
        <p:nvPicPr>
          <p:cNvPr id="5" name="Picture 4"/>
          <p:cNvPicPr>
            <a:picLocks noChangeAspect="1"/>
          </p:cNvPicPr>
          <p:nvPr/>
        </p:nvPicPr>
        <p:blipFill>
          <a:blip r:embed="rId3"/>
          <a:stretch>
            <a:fillRect/>
          </a:stretch>
        </p:blipFill>
        <p:spPr>
          <a:xfrm>
            <a:off x="1082968" y="4416890"/>
            <a:ext cx="3831096" cy="1915548"/>
          </a:xfrm>
          <a:prstGeom prst="rect">
            <a:avLst/>
          </a:prstGeom>
        </p:spPr>
      </p:pic>
    </p:spTree>
    <p:extLst>
      <p:ext uri="{BB962C8B-B14F-4D97-AF65-F5344CB8AC3E}">
        <p14:creationId xmlns:p14="http://schemas.microsoft.com/office/powerpoint/2010/main" val="1003841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Gulliver’s Travels</a:t>
            </a:r>
            <a:endParaRPr lang="en-US" dirty="0"/>
          </a:p>
        </p:txBody>
      </p:sp>
      <p:sp>
        <p:nvSpPr>
          <p:cNvPr id="3" name="Content Placeholder 2"/>
          <p:cNvSpPr>
            <a:spLocks noGrp="1"/>
          </p:cNvSpPr>
          <p:nvPr>
            <p:ph idx="1"/>
          </p:nvPr>
        </p:nvSpPr>
        <p:spPr/>
        <p:txBody>
          <a:bodyPr/>
          <a:lstStyle/>
          <a:p>
            <a:r>
              <a:rPr lang="en-US" dirty="0" smtClean="0"/>
              <a:t>Told from the perception of </a:t>
            </a:r>
            <a:r>
              <a:rPr lang="en-US" dirty="0" err="1" smtClean="0"/>
              <a:t>Lemuel</a:t>
            </a:r>
            <a:r>
              <a:rPr lang="en-US" dirty="0" smtClean="0"/>
              <a:t> Gulliver</a:t>
            </a:r>
          </a:p>
          <a:p>
            <a:r>
              <a:rPr lang="en-US" dirty="0" smtClean="0"/>
              <a:t>Originally published as “</a:t>
            </a:r>
            <a:r>
              <a:rPr lang="en-US" i="1" dirty="0" smtClean="0"/>
              <a:t>Travels into Several Remote Nations of the World” </a:t>
            </a:r>
          </a:p>
          <a:p>
            <a:r>
              <a:rPr lang="en-US" dirty="0" smtClean="0"/>
              <a:t>Swift’s most famous piece </a:t>
            </a:r>
          </a:p>
          <a:p>
            <a:r>
              <a:rPr lang="en-US" dirty="0" smtClean="0"/>
              <a:t>Religious turmoil </a:t>
            </a:r>
          </a:p>
          <a:p>
            <a:r>
              <a:rPr lang="en-US" dirty="0" smtClean="0"/>
              <a:t>English and Irish government problems. </a:t>
            </a:r>
            <a:endParaRPr lang="en-US" dirty="0"/>
          </a:p>
        </p:txBody>
      </p:sp>
      <p:pic>
        <p:nvPicPr>
          <p:cNvPr id="4" name="Picture 3" descr="Laputa_-_Grandville.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62909" y="3198926"/>
            <a:ext cx="2382617" cy="3176823"/>
          </a:xfrm>
          <a:prstGeom prst="rect">
            <a:avLst/>
          </a:prstGeom>
        </p:spPr>
      </p:pic>
      <p:pic>
        <p:nvPicPr>
          <p:cNvPr id="5" name="Picture 4" descr="250px-Gullivers_travels.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24223" y="5009171"/>
            <a:ext cx="2009593" cy="1671981"/>
          </a:xfrm>
          <a:prstGeom prst="rect">
            <a:avLst/>
          </a:prstGeom>
        </p:spPr>
      </p:pic>
    </p:spTree>
    <p:extLst>
      <p:ext uri="{BB962C8B-B14F-4D97-AF65-F5344CB8AC3E}">
        <p14:creationId xmlns:p14="http://schemas.microsoft.com/office/powerpoint/2010/main" val="68981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Excerpt</a:t>
            </a:r>
            <a:endParaRPr lang="en-US" dirty="0"/>
          </a:p>
        </p:txBody>
      </p:sp>
      <p:sp>
        <p:nvSpPr>
          <p:cNvPr id="3" name="Content Placeholder 2"/>
          <p:cNvSpPr>
            <a:spLocks noGrp="1"/>
          </p:cNvSpPr>
          <p:nvPr>
            <p:ph idx="1"/>
          </p:nvPr>
        </p:nvSpPr>
        <p:spPr/>
        <p:txBody>
          <a:bodyPr/>
          <a:lstStyle/>
          <a:p>
            <a:r>
              <a:rPr lang="en-US" dirty="0" smtClean="0"/>
              <a:t>“I </a:t>
            </a:r>
            <a:r>
              <a:rPr lang="en-US" dirty="0"/>
              <a:t>attempted to rise, but was not able to stir: for as I happened to lie on my back, I found my arms and legs were strongly fastened on each side to the ground; and my hair, which was long and thick, tied down I the same manner. I likewise felt several slender ligatures across my body, from my armpits to my thighs. I could only look upwards, the sun began to grow hot, and the light offended mine eyes. I heard a confused noise about me, but in the posture I lay, could see nothing except the sky." </a:t>
            </a:r>
            <a:r>
              <a:rPr lang="en-US" dirty="0" smtClean="0"/>
              <a:t>(Swift)</a:t>
            </a:r>
            <a:endParaRPr lang="en-US" dirty="0"/>
          </a:p>
        </p:txBody>
      </p:sp>
      <p:pic>
        <p:nvPicPr>
          <p:cNvPr id="4" name="Picture 3" descr="gullivers-travels.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957714" y="4941309"/>
            <a:ext cx="3489308" cy="1720168"/>
          </a:xfrm>
          <a:prstGeom prst="rect">
            <a:avLst/>
          </a:prstGeom>
        </p:spPr>
      </p:pic>
    </p:spTree>
    <p:extLst>
      <p:ext uri="{BB962C8B-B14F-4D97-AF65-F5344CB8AC3E}">
        <p14:creationId xmlns:p14="http://schemas.microsoft.com/office/powerpoint/2010/main" val="3812819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Excerpt Analysis</a:t>
            </a:r>
            <a:endParaRPr lang="en-US" dirty="0"/>
          </a:p>
        </p:txBody>
      </p:sp>
      <p:sp>
        <p:nvSpPr>
          <p:cNvPr id="3" name="Content Placeholder 2"/>
          <p:cNvSpPr>
            <a:spLocks noGrp="1"/>
          </p:cNvSpPr>
          <p:nvPr>
            <p:ph idx="1"/>
          </p:nvPr>
        </p:nvSpPr>
        <p:spPr/>
        <p:txBody>
          <a:bodyPr/>
          <a:lstStyle/>
          <a:p>
            <a:r>
              <a:rPr lang="en-US" dirty="0" smtClean="0"/>
              <a:t>Shows the restrictions of the British government </a:t>
            </a:r>
          </a:p>
          <a:p>
            <a:r>
              <a:rPr lang="en-US" dirty="0" smtClean="0"/>
              <a:t>Helplessness of people </a:t>
            </a:r>
          </a:p>
          <a:p>
            <a:r>
              <a:rPr lang="en-US" dirty="0" smtClean="0"/>
              <a:t>People felt as if they could not truly see what was going on </a:t>
            </a:r>
          </a:p>
          <a:p>
            <a:endParaRPr lang="en-US" dirty="0"/>
          </a:p>
        </p:txBody>
      </p:sp>
      <p:pic>
        <p:nvPicPr>
          <p:cNvPr id="4" name="Picture 3" descr="gulliver3.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08539" y="3546324"/>
            <a:ext cx="2290856" cy="3054475"/>
          </a:xfrm>
          <a:prstGeom prst="rect">
            <a:avLst/>
          </a:prstGeom>
        </p:spPr>
      </p:pic>
      <p:pic>
        <p:nvPicPr>
          <p:cNvPr id="5" name="Picture 4" descr="ukmap.gi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4178" y="3546324"/>
            <a:ext cx="2417124" cy="2731350"/>
          </a:xfrm>
          <a:prstGeom prst="rect">
            <a:avLst/>
          </a:prstGeom>
        </p:spPr>
      </p:pic>
      <p:sp>
        <p:nvSpPr>
          <p:cNvPr id="6" name="Right Arrow 5"/>
          <p:cNvSpPr/>
          <p:nvPr/>
        </p:nvSpPr>
        <p:spPr>
          <a:xfrm>
            <a:off x="3488788" y="4517077"/>
            <a:ext cx="836023" cy="643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91034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a:t>
            </a:r>
            <a:endParaRPr lang="en-US" dirty="0"/>
          </a:p>
        </p:txBody>
      </p:sp>
      <p:sp>
        <p:nvSpPr>
          <p:cNvPr id="3" name="Content Placeholder 2"/>
          <p:cNvSpPr>
            <a:spLocks noGrp="1"/>
          </p:cNvSpPr>
          <p:nvPr>
            <p:ph idx="1"/>
          </p:nvPr>
        </p:nvSpPr>
        <p:spPr/>
        <p:txBody>
          <a:bodyPr/>
          <a:lstStyle/>
          <a:p>
            <a:r>
              <a:rPr lang="en-US" b="1" u="sng" dirty="0">
                <a:hlinkClick r:id="rId2"/>
              </a:rPr>
              <a:t>http://www.youtube.com/watch?v=yhoktf7X0aQ</a:t>
            </a:r>
            <a:r>
              <a:rPr lang="en-US" b="1" dirty="0"/>
              <a:t> </a:t>
            </a:r>
            <a:endParaRPr lang="en-US" dirty="0"/>
          </a:p>
        </p:txBody>
      </p:sp>
      <p:pic>
        <p:nvPicPr>
          <p:cNvPr id="4" name="Picture 3"/>
          <p:cNvPicPr>
            <a:picLocks noChangeAspect="1"/>
          </p:cNvPicPr>
          <p:nvPr/>
        </p:nvPicPr>
        <p:blipFill>
          <a:blip r:embed="rId3"/>
          <a:stretch>
            <a:fillRect/>
          </a:stretch>
        </p:blipFill>
        <p:spPr>
          <a:xfrm rot="291473">
            <a:off x="1998278" y="2694513"/>
            <a:ext cx="4949013" cy="3711760"/>
          </a:xfrm>
          <a:prstGeom prst="rect">
            <a:avLst/>
          </a:prstGeom>
        </p:spPr>
      </p:pic>
    </p:spTree>
    <p:extLst>
      <p:ext uri="{BB962C8B-B14F-4D97-AF65-F5344CB8AC3E}">
        <p14:creationId xmlns:p14="http://schemas.microsoft.com/office/powerpoint/2010/main" val="4127618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Time Period’s Impact on Swift</a:t>
            </a:r>
            <a:endParaRPr lang="en-US" dirty="0"/>
          </a:p>
        </p:txBody>
      </p:sp>
      <p:sp>
        <p:nvSpPr>
          <p:cNvPr id="3" name="Content Placeholder 2"/>
          <p:cNvSpPr>
            <a:spLocks noGrp="1"/>
          </p:cNvSpPr>
          <p:nvPr>
            <p:ph idx="1"/>
          </p:nvPr>
        </p:nvSpPr>
        <p:spPr/>
        <p:txBody>
          <a:bodyPr/>
          <a:lstStyle/>
          <a:p>
            <a:r>
              <a:rPr lang="en-US" dirty="0" smtClean="0"/>
              <a:t>Created/Fuelled Swift’s motives for writing </a:t>
            </a:r>
          </a:p>
          <a:p>
            <a:r>
              <a:rPr lang="en-US" dirty="0" smtClean="0"/>
              <a:t>The whole reason for Swift writing at all.</a:t>
            </a:r>
          </a:p>
          <a:p>
            <a:endParaRPr lang="en-US" dirty="0"/>
          </a:p>
        </p:txBody>
      </p:sp>
      <p:pic>
        <p:nvPicPr>
          <p:cNvPr id="4" name="Picture 3" descr="UNKG0100.GI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0840483">
            <a:off x="498476" y="3066405"/>
            <a:ext cx="2695037" cy="1623290"/>
          </a:xfrm>
          <a:prstGeom prst="rect">
            <a:avLst/>
          </a:prstGeom>
        </p:spPr>
      </p:pic>
      <p:pic>
        <p:nvPicPr>
          <p:cNvPr id="5" name="Picture 4" descr="irish_flag2.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695310">
            <a:off x="5789410" y="3066405"/>
            <a:ext cx="2670598" cy="1612578"/>
          </a:xfrm>
          <a:prstGeom prst="rect">
            <a:avLst/>
          </a:prstGeom>
        </p:spPr>
      </p:pic>
      <p:pic>
        <p:nvPicPr>
          <p:cNvPr id="6" name="Picture 5" descr="london1700s.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62784" y="4923308"/>
            <a:ext cx="2894705" cy="1823763"/>
          </a:xfrm>
          <a:prstGeom prst="rect">
            <a:avLst/>
          </a:prstGeom>
        </p:spPr>
      </p:pic>
    </p:spTree>
    <p:extLst>
      <p:ext uri="{BB962C8B-B14F-4D97-AF65-F5344CB8AC3E}">
        <p14:creationId xmlns:p14="http://schemas.microsoft.com/office/powerpoint/2010/main" val="170534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algn="ctr"/>
            <a:r>
              <a:rPr lang="en-US" sz="4000" dirty="0" smtClean="0"/>
              <a:t>William Shakespeare </a:t>
            </a:r>
            <a:br>
              <a:rPr lang="en-US" sz="4000" dirty="0" smtClean="0"/>
            </a:br>
            <a:r>
              <a:rPr lang="en-US" sz="2000" dirty="0" smtClean="0"/>
              <a:t>1564-1616 </a:t>
            </a:r>
            <a:endParaRPr lang="en-US" sz="2000" dirty="0"/>
          </a:p>
        </p:txBody>
      </p:sp>
      <p:sp>
        <p:nvSpPr>
          <p:cNvPr id="12291" name="Rectangle 3"/>
          <p:cNvSpPr>
            <a:spLocks noGrp="1" noChangeArrowheads="1"/>
          </p:cNvSpPr>
          <p:nvPr>
            <p:ph idx="1"/>
          </p:nvPr>
        </p:nvSpPr>
        <p:spPr/>
        <p:txBody>
          <a:bodyPr/>
          <a:lstStyle/>
          <a:p>
            <a:r>
              <a:rPr lang="en-US" dirty="0"/>
              <a:t>38 plays</a:t>
            </a:r>
          </a:p>
          <a:p>
            <a:r>
              <a:rPr lang="en-US" dirty="0"/>
              <a:t>154 sonnets</a:t>
            </a:r>
          </a:p>
        </p:txBody>
      </p:sp>
      <p:pic>
        <p:nvPicPr>
          <p:cNvPr id="12292"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25790" y="3773958"/>
            <a:ext cx="3146610" cy="2576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773958"/>
            <a:ext cx="211455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0329356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Swift’s Impact on His Time Period</a:t>
            </a:r>
            <a:endParaRPr lang="en-US" dirty="0"/>
          </a:p>
        </p:txBody>
      </p:sp>
      <p:sp>
        <p:nvSpPr>
          <p:cNvPr id="3" name="Content Placeholder 2"/>
          <p:cNvSpPr>
            <a:spLocks noGrp="1"/>
          </p:cNvSpPr>
          <p:nvPr>
            <p:ph idx="1"/>
          </p:nvPr>
        </p:nvSpPr>
        <p:spPr/>
        <p:txBody>
          <a:bodyPr/>
          <a:lstStyle/>
          <a:p>
            <a:r>
              <a:rPr lang="en-US" dirty="0" smtClean="0"/>
              <a:t>Some took his work as a joke, although many were able to see through their comical exteriors </a:t>
            </a:r>
          </a:p>
          <a:p>
            <a:r>
              <a:rPr lang="en-US" dirty="0" smtClean="0"/>
              <a:t>People took his political messages to life </a:t>
            </a:r>
          </a:p>
          <a:p>
            <a:r>
              <a:rPr lang="en-US" dirty="0" smtClean="0"/>
              <a:t>Saw government in a new light  </a:t>
            </a:r>
          </a:p>
          <a:p>
            <a:r>
              <a:rPr lang="en-US" dirty="0" err="1" smtClean="0"/>
              <a:t>Drapier’s</a:t>
            </a:r>
            <a:r>
              <a:rPr lang="en-US" dirty="0" smtClean="0"/>
              <a:t> Letters succeeded in turning the public </a:t>
            </a:r>
            <a:r>
              <a:rPr lang="en-US" dirty="0" err="1" smtClean="0"/>
              <a:t>agains</a:t>
            </a:r>
            <a:r>
              <a:rPr lang="en-US" dirty="0" smtClean="0"/>
              <a:t> William Wood, which soon turned into a national boycott.</a:t>
            </a:r>
          </a:p>
        </p:txBody>
      </p:sp>
      <p:pic>
        <p:nvPicPr>
          <p:cNvPr id="4" name="Picture 3" descr="200px-Drapiers_Letter_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920586">
            <a:off x="698766" y="4854372"/>
            <a:ext cx="1133774" cy="1666648"/>
          </a:xfrm>
          <a:prstGeom prst="rect">
            <a:avLst/>
          </a:prstGeom>
        </p:spPr>
      </p:pic>
      <p:pic>
        <p:nvPicPr>
          <p:cNvPr id="5" name="Picture 4" descr="swiftjonetext03stlla10-thumb.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848349">
            <a:off x="7346370" y="4873312"/>
            <a:ext cx="1129825" cy="1685322"/>
          </a:xfrm>
          <a:prstGeom prst="rect">
            <a:avLst/>
          </a:prstGeom>
        </p:spPr>
      </p:pic>
    </p:spTree>
    <p:extLst>
      <p:ext uri="{BB962C8B-B14F-4D97-AF65-F5344CB8AC3E}">
        <p14:creationId xmlns:p14="http://schemas.microsoft.com/office/powerpoint/2010/main" val="1485801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Miguel de Cervantes (1547-1616)</a:t>
            </a:r>
            <a:endParaRPr lang="en-US" dirty="0"/>
          </a:p>
        </p:txBody>
      </p:sp>
      <p:sp>
        <p:nvSpPr>
          <p:cNvPr id="3" name="Content Placeholder 2"/>
          <p:cNvSpPr>
            <a:spLocks noGrp="1"/>
          </p:cNvSpPr>
          <p:nvPr>
            <p:ph idx="1"/>
          </p:nvPr>
        </p:nvSpPr>
        <p:spPr>
          <a:xfrm>
            <a:off x="457200" y="1600200"/>
            <a:ext cx="5943600" cy="4953000"/>
          </a:xfrm>
        </p:spPr>
        <p:txBody>
          <a:bodyPr>
            <a:normAutofit/>
          </a:bodyPr>
          <a:lstStyle/>
          <a:p>
            <a:r>
              <a:rPr lang="en-US" dirty="0" smtClean="0"/>
              <a:t>Spanish novelist, poet, and playwright</a:t>
            </a:r>
          </a:p>
          <a:p>
            <a:r>
              <a:rPr lang="en-US" dirty="0" smtClean="0"/>
              <a:t>Considered by many to be the Shakespeare of Spanish literature</a:t>
            </a:r>
          </a:p>
          <a:p>
            <a:r>
              <a:rPr lang="en-US" dirty="0" smtClean="0"/>
              <a:t>Lived during the Spanish Golden Age</a:t>
            </a:r>
          </a:p>
          <a:p>
            <a:r>
              <a:rPr lang="en-US" dirty="0" smtClean="0"/>
              <a:t>His influence on the Spanish language has been so great it is often called “la </a:t>
            </a:r>
            <a:r>
              <a:rPr lang="en-US" dirty="0" err="1" smtClean="0"/>
              <a:t>lengua</a:t>
            </a:r>
            <a:r>
              <a:rPr lang="en-US" dirty="0" smtClean="0"/>
              <a:t> de Cervantes”</a:t>
            </a:r>
          </a:p>
          <a:p>
            <a:r>
              <a:rPr lang="en-US" dirty="0" smtClean="0"/>
              <a:t>“The Prince of Wits” (El Príncipe de los </a:t>
            </a:r>
            <a:r>
              <a:rPr lang="en-US" dirty="0" err="1" smtClean="0"/>
              <a:t>Ingenios</a:t>
            </a:r>
            <a:r>
              <a:rPr lang="en-US" dirty="0" smtClean="0"/>
              <a:t> )</a:t>
            </a:r>
          </a:p>
          <a:p>
            <a:r>
              <a:rPr lang="en-US" dirty="0" smtClean="0"/>
              <a:t>Wrote books of  critiquing chivalry</a:t>
            </a:r>
          </a:p>
          <a:p>
            <a:endParaRPr lang="en-US" dirty="0" smtClean="0"/>
          </a:p>
          <a:p>
            <a:endParaRPr lang="en-US" dirty="0" smtClean="0"/>
          </a:p>
        </p:txBody>
      </p:sp>
      <p:pic>
        <p:nvPicPr>
          <p:cNvPr id="13314" name="Picture 2" descr="http://www.utsa.edu/today/images/graphics/cervantes.jpg"/>
          <p:cNvPicPr>
            <a:picLocks noChangeAspect="1" noChangeArrowheads="1"/>
          </p:cNvPicPr>
          <p:nvPr/>
        </p:nvPicPr>
        <p:blipFill>
          <a:blip r:embed="rId2" cstate="print"/>
          <a:srcRect/>
          <a:stretch>
            <a:fillRect/>
          </a:stretch>
        </p:blipFill>
        <p:spPr bwMode="auto">
          <a:xfrm>
            <a:off x="6400800" y="2057400"/>
            <a:ext cx="2547211" cy="3267076"/>
          </a:xfrm>
          <a:prstGeom prst="rect">
            <a:avLst/>
          </a:prstGeom>
          <a:noFill/>
        </p:spPr>
      </p:pic>
    </p:spTree>
    <p:extLst>
      <p:ext uri="{BB962C8B-B14F-4D97-AF65-F5344CB8AC3E}">
        <p14:creationId xmlns:p14="http://schemas.microsoft.com/office/powerpoint/2010/main" val="12603008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6934200" cy="990600"/>
          </a:xfrm>
        </p:spPr>
        <p:txBody>
          <a:bodyPr/>
          <a:lstStyle/>
          <a:p>
            <a:r>
              <a:rPr lang="en-US" dirty="0" smtClean="0"/>
              <a:t>Cervantes’ Life</a:t>
            </a:r>
            <a:endParaRPr lang="en-US" dirty="0"/>
          </a:p>
        </p:txBody>
      </p:sp>
      <p:sp>
        <p:nvSpPr>
          <p:cNvPr id="3" name="Content Placeholder 2"/>
          <p:cNvSpPr>
            <a:spLocks noGrp="1"/>
          </p:cNvSpPr>
          <p:nvPr>
            <p:ph idx="1"/>
          </p:nvPr>
        </p:nvSpPr>
        <p:spPr>
          <a:xfrm>
            <a:off x="0" y="1295400"/>
            <a:ext cx="6172200" cy="5181600"/>
          </a:xfrm>
        </p:spPr>
        <p:txBody>
          <a:bodyPr>
            <a:normAutofit fontScale="85000" lnSpcReduction="10000"/>
          </a:bodyPr>
          <a:lstStyle/>
          <a:p>
            <a:r>
              <a:rPr lang="en-US" dirty="0" smtClean="0"/>
              <a:t>Cervantes was wounded at the Battle of Lepanto in 1571 and lost use of his arm</a:t>
            </a:r>
          </a:p>
          <a:p>
            <a:pPr lvl="1"/>
            <a:r>
              <a:rPr lang="en-US" dirty="0" smtClean="0"/>
              <a:t>Battle of Lepanto: Holy League v. Ottoman Empire</a:t>
            </a:r>
          </a:p>
          <a:p>
            <a:pPr lvl="2"/>
            <a:r>
              <a:rPr lang="en-US" dirty="0" smtClean="0"/>
              <a:t>Winner: Holy League (Catholic maritime states)</a:t>
            </a:r>
          </a:p>
          <a:p>
            <a:pPr lvl="2"/>
            <a:r>
              <a:rPr lang="en-US" dirty="0" smtClean="0"/>
              <a:t>Spain was part of the Holy League at this time </a:t>
            </a:r>
          </a:p>
          <a:p>
            <a:r>
              <a:rPr lang="en-US" dirty="0" smtClean="0"/>
              <a:t>1575 he was captured by the Turks and carried to slavery in Algiers</a:t>
            </a:r>
          </a:p>
          <a:p>
            <a:r>
              <a:rPr lang="en-US" dirty="0" smtClean="0"/>
              <a:t>He returned to Spain in 1580 after many attempts to escape, after paying a ransom </a:t>
            </a:r>
          </a:p>
          <a:p>
            <a:r>
              <a:rPr lang="en-US" dirty="0" smtClean="0"/>
              <a:t>He goes to prison many times…never found guilty of his crimes</a:t>
            </a:r>
          </a:p>
          <a:p>
            <a:r>
              <a:rPr lang="en-US" dirty="0" smtClean="0"/>
              <a:t>Excommunicated for seizing grain belonging to the cathedral authorities of Seville in 1587 over-zealously carrying out his responsibilities, which were to gather provisions for the Spanish Armada) </a:t>
            </a:r>
          </a:p>
          <a:p>
            <a:endParaRPr lang="en-US" dirty="0" smtClean="0"/>
          </a:p>
          <a:p>
            <a:endParaRPr lang="en-US" dirty="0"/>
          </a:p>
        </p:txBody>
      </p:sp>
      <p:pic>
        <p:nvPicPr>
          <p:cNvPr id="23554" name="Picture 2" descr="http://2.bp.blogspot.com/__gB2ZU3by0M/TK6WAXeXhvI/AAAAAAAAHqs/E046VKeCC2c/s1600/Fernando_Bertelli,_Die_Seeschlacht_von_Lepanto,_Venedig_1572,_Museo_Storico_Navale_(550x500).jpg"/>
          <p:cNvPicPr>
            <a:picLocks noChangeAspect="1" noChangeArrowheads="1"/>
          </p:cNvPicPr>
          <p:nvPr/>
        </p:nvPicPr>
        <p:blipFill>
          <a:blip r:embed="rId2" cstate="print"/>
          <a:srcRect/>
          <a:stretch>
            <a:fillRect/>
          </a:stretch>
        </p:blipFill>
        <p:spPr bwMode="auto">
          <a:xfrm>
            <a:off x="6168390" y="609600"/>
            <a:ext cx="2975610" cy="2705100"/>
          </a:xfrm>
          <a:prstGeom prst="rect">
            <a:avLst/>
          </a:prstGeom>
          <a:noFill/>
        </p:spPr>
      </p:pic>
      <p:pic>
        <p:nvPicPr>
          <p:cNvPr id="23556" name="Picture 4" descr="http://fouledanchor.org/images/gb-adms.jpg"/>
          <p:cNvPicPr>
            <a:picLocks noChangeAspect="1" noChangeArrowheads="1"/>
          </p:cNvPicPr>
          <p:nvPr/>
        </p:nvPicPr>
        <p:blipFill>
          <a:blip r:embed="rId3" cstate="print"/>
          <a:srcRect/>
          <a:stretch>
            <a:fillRect/>
          </a:stretch>
        </p:blipFill>
        <p:spPr bwMode="auto">
          <a:xfrm>
            <a:off x="6781800" y="3733800"/>
            <a:ext cx="1821543" cy="2390775"/>
          </a:xfrm>
          <a:prstGeom prst="rect">
            <a:avLst/>
          </a:prstGeom>
          <a:noFill/>
        </p:spPr>
      </p:pic>
    </p:spTree>
    <p:extLst>
      <p:ext uri="{BB962C8B-B14F-4D97-AF65-F5344CB8AC3E}">
        <p14:creationId xmlns:p14="http://schemas.microsoft.com/office/powerpoint/2010/main" val="1424235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a:t>
            </a:r>
            <a:endParaRPr lang="en-US" dirty="0"/>
          </a:p>
        </p:txBody>
      </p:sp>
      <p:sp>
        <p:nvSpPr>
          <p:cNvPr id="3" name="Content Placeholder 2"/>
          <p:cNvSpPr>
            <a:spLocks noGrp="1"/>
          </p:cNvSpPr>
          <p:nvPr>
            <p:ph idx="1"/>
          </p:nvPr>
        </p:nvSpPr>
        <p:spPr/>
        <p:txBody>
          <a:bodyPr>
            <a:normAutofit/>
          </a:bodyPr>
          <a:lstStyle/>
          <a:p>
            <a:pPr marL="342900" lvl="1" indent="-342900"/>
            <a:r>
              <a:rPr lang="en-US" dirty="0" smtClean="0"/>
              <a:t>Spain had been at its height of European domination during his time</a:t>
            </a:r>
          </a:p>
          <a:p>
            <a:pPr marL="742950" lvl="2" indent="-342900"/>
            <a:r>
              <a:rPr lang="en-US" dirty="0" smtClean="0"/>
              <a:t>Also suffered some of its worst defeats </a:t>
            </a:r>
          </a:p>
          <a:p>
            <a:pPr marL="1200150" lvl="3" indent="-342900"/>
            <a:r>
              <a:rPr lang="en-US" dirty="0" smtClean="0"/>
              <a:t>Many of these are retold in Don </a:t>
            </a:r>
            <a:r>
              <a:rPr lang="en-US" dirty="0" err="1" smtClean="0"/>
              <a:t>Quxiote</a:t>
            </a:r>
            <a:r>
              <a:rPr lang="en-US" dirty="0" smtClean="0"/>
              <a:t> </a:t>
            </a:r>
          </a:p>
          <a:p>
            <a:pPr marL="1200150" lvl="3" indent="-342900"/>
            <a:endParaRPr lang="en-US" dirty="0" smtClean="0"/>
          </a:p>
          <a:p>
            <a:pPr marL="1200150" lvl="3" indent="-342900" algn="ctr">
              <a:buNone/>
            </a:pPr>
            <a:r>
              <a:rPr lang="en-US" i="1" dirty="0" smtClean="0"/>
              <a:t>Later in Cervantes’ life: </a:t>
            </a:r>
          </a:p>
          <a:p>
            <a:pPr marL="342900" lvl="1" indent="-342900"/>
            <a:r>
              <a:rPr lang="en-US" dirty="0" smtClean="0"/>
              <a:t>Spanish bankruptcy- Philip II went bankrupt in 1596 from excessive expenditures on war and his successor, Philip III, did the same in 1607 by spending a fortune on his court</a:t>
            </a:r>
          </a:p>
          <a:p>
            <a:pPr marL="342900" lvl="1" indent="-342900"/>
            <a:r>
              <a:rPr lang="en-US" dirty="0" smtClean="0"/>
              <a:t>Armed forces were out of date</a:t>
            </a:r>
          </a:p>
          <a:p>
            <a:pPr marL="342900" lvl="1" indent="-342900"/>
            <a:r>
              <a:rPr lang="en-US" dirty="0" smtClean="0"/>
              <a:t>Government was inefficient</a:t>
            </a:r>
          </a:p>
          <a:p>
            <a:pPr marL="342900" lvl="1" indent="-342900"/>
            <a:r>
              <a:rPr lang="en-US" dirty="0" smtClean="0"/>
              <a:t>Problems between classes that led to a series of internal revolts</a:t>
            </a:r>
          </a:p>
          <a:p>
            <a:pPr marL="342900" lvl="1" indent="-342900"/>
            <a:endParaRPr lang="en-US" dirty="0"/>
          </a:p>
        </p:txBody>
      </p:sp>
    </p:spTree>
    <p:extLst>
      <p:ext uri="{BB962C8B-B14F-4D97-AF65-F5344CB8AC3E}">
        <p14:creationId xmlns:p14="http://schemas.microsoft.com/office/powerpoint/2010/main" val="1342163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800600" cy="1143000"/>
          </a:xfrm>
        </p:spPr>
        <p:txBody>
          <a:bodyPr/>
          <a:lstStyle/>
          <a:p>
            <a:r>
              <a:rPr lang="en-US" dirty="0" smtClean="0">
                <a:latin typeface="Century Gothic" pitchFamily="34" charset="0"/>
              </a:rPr>
              <a:t>Don Quixote</a:t>
            </a:r>
            <a:r>
              <a:rPr lang="en-US" dirty="0" smtClean="0"/>
              <a:t>	</a:t>
            </a:r>
            <a:endParaRPr lang="en-US" dirty="0"/>
          </a:p>
        </p:txBody>
      </p:sp>
      <p:sp>
        <p:nvSpPr>
          <p:cNvPr id="3" name="Content Placeholder 2"/>
          <p:cNvSpPr>
            <a:spLocks noGrp="1"/>
          </p:cNvSpPr>
          <p:nvPr>
            <p:ph idx="1"/>
          </p:nvPr>
        </p:nvSpPr>
        <p:spPr>
          <a:xfrm>
            <a:off x="457200" y="1371600"/>
            <a:ext cx="4800600" cy="4876800"/>
          </a:xfrm>
        </p:spPr>
        <p:txBody>
          <a:bodyPr>
            <a:normAutofit fontScale="77500" lnSpcReduction="20000"/>
          </a:bodyPr>
          <a:lstStyle/>
          <a:p>
            <a:r>
              <a:rPr lang="en-US" dirty="0" smtClean="0"/>
              <a:t>Published in 1605</a:t>
            </a:r>
          </a:p>
          <a:p>
            <a:r>
              <a:rPr lang="en-US" dirty="0" smtClean="0"/>
              <a:t>Considered the first modern novel</a:t>
            </a:r>
          </a:p>
          <a:p>
            <a:r>
              <a:rPr lang="en-US" dirty="0" smtClean="0"/>
              <a:t>Serves as a prototype for the comic novel</a:t>
            </a:r>
          </a:p>
          <a:p>
            <a:r>
              <a:rPr lang="en-US" dirty="0" smtClean="0"/>
              <a:t>A classic of Western literature</a:t>
            </a:r>
          </a:p>
          <a:p>
            <a:r>
              <a:rPr lang="en-US" dirty="0" smtClean="0"/>
              <a:t>Satire on chivalrous works</a:t>
            </a:r>
          </a:p>
          <a:p>
            <a:r>
              <a:rPr lang="en-US" dirty="0" smtClean="0"/>
              <a:t>About an old man with old armor, etc. who believed he was a young knight travelling with his squire, fighting crime</a:t>
            </a:r>
          </a:p>
          <a:p>
            <a:r>
              <a:rPr lang="en-US" dirty="0" smtClean="0"/>
              <a:t>Caused a demand for more that led to a plagiarist prints in 1614--causing Cervantes to complete the real second volume by the end of 1615</a:t>
            </a:r>
          </a:p>
          <a:p>
            <a:r>
              <a:rPr lang="en-US" dirty="0" smtClean="0"/>
              <a:t>No work (except for the Bible) has been translated more</a:t>
            </a:r>
          </a:p>
          <a:p>
            <a:pPr>
              <a:buNone/>
            </a:pPr>
            <a:endParaRPr lang="en-US" dirty="0" smtClean="0"/>
          </a:p>
          <a:p>
            <a:endParaRPr lang="en-US" dirty="0" smtClean="0"/>
          </a:p>
          <a:p>
            <a:endParaRPr lang="en-US" dirty="0" smtClean="0"/>
          </a:p>
          <a:p>
            <a:endParaRPr lang="en-US" dirty="0"/>
          </a:p>
        </p:txBody>
      </p:sp>
      <p:pic>
        <p:nvPicPr>
          <p:cNvPr id="12292" name="Picture 4" descr="http://p21chong.files.wordpress.com/2010/07/don-quixote-sancho-panza.jpg"/>
          <p:cNvPicPr>
            <a:picLocks noChangeAspect="1" noChangeArrowheads="1"/>
          </p:cNvPicPr>
          <p:nvPr/>
        </p:nvPicPr>
        <p:blipFill>
          <a:blip r:embed="rId2" cstate="print"/>
          <a:srcRect/>
          <a:stretch>
            <a:fillRect/>
          </a:stretch>
        </p:blipFill>
        <p:spPr bwMode="auto">
          <a:xfrm>
            <a:off x="6400800" y="0"/>
            <a:ext cx="2278390" cy="2343150"/>
          </a:xfrm>
          <a:prstGeom prst="rect">
            <a:avLst/>
          </a:prstGeom>
          <a:noFill/>
        </p:spPr>
      </p:pic>
      <p:pic>
        <p:nvPicPr>
          <p:cNvPr id="12294" name="Picture 6" descr="http://www.nostalgiastore.co.uk/files/Don-Quixote-Vol-1.jpg"/>
          <p:cNvPicPr>
            <a:picLocks noChangeAspect="1" noChangeArrowheads="1"/>
          </p:cNvPicPr>
          <p:nvPr/>
        </p:nvPicPr>
        <p:blipFill>
          <a:blip r:embed="rId3" cstate="print"/>
          <a:srcRect/>
          <a:stretch>
            <a:fillRect/>
          </a:stretch>
        </p:blipFill>
        <p:spPr bwMode="auto">
          <a:xfrm>
            <a:off x="5924550" y="2476499"/>
            <a:ext cx="3219450" cy="4381501"/>
          </a:xfrm>
          <a:prstGeom prst="rect">
            <a:avLst/>
          </a:prstGeom>
          <a:noFill/>
        </p:spPr>
      </p:pic>
    </p:spTree>
    <p:extLst>
      <p:ext uri="{BB962C8B-B14F-4D97-AF65-F5344CB8AC3E}">
        <p14:creationId xmlns:p14="http://schemas.microsoft.com/office/powerpoint/2010/main" val="95024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Don Quixote coined</a:t>
            </a:r>
            <a:endParaRPr lang="en-US" dirty="0"/>
          </a:p>
        </p:txBody>
      </p:sp>
      <p:sp>
        <p:nvSpPr>
          <p:cNvPr id="3" name="Content Placeholder 2"/>
          <p:cNvSpPr>
            <a:spLocks noGrp="1"/>
          </p:cNvSpPr>
          <p:nvPr>
            <p:ph idx="1"/>
          </p:nvPr>
        </p:nvSpPr>
        <p:spPr/>
        <p:txBody>
          <a:bodyPr>
            <a:normAutofit/>
          </a:bodyPr>
          <a:lstStyle/>
          <a:p>
            <a:r>
              <a:rPr lang="en-US" dirty="0" smtClean="0"/>
              <a:t>"</a:t>
            </a:r>
            <a:r>
              <a:rPr lang="en-US" dirty="0"/>
              <a:t>the proof of the pudding is in the eating" (</a:t>
            </a:r>
            <a:r>
              <a:rPr lang="en-US" dirty="0" err="1"/>
              <a:t>por</a:t>
            </a:r>
            <a:r>
              <a:rPr lang="en-US" dirty="0"/>
              <a:t> la </a:t>
            </a:r>
            <a:r>
              <a:rPr lang="en-US" dirty="0" err="1"/>
              <a:t>muestra</a:t>
            </a:r>
            <a:r>
              <a:rPr lang="en-US" dirty="0"/>
              <a:t> se </a:t>
            </a:r>
            <a:r>
              <a:rPr lang="en-US" dirty="0" err="1"/>
              <a:t>conoce</a:t>
            </a:r>
            <a:r>
              <a:rPr lang="en-US" dirty="0"/>
              <a:t> el </a:t>
            </a:r>
            <a:r>
              <a:rPr lang="en-US" dirty="0" err="1" smtClean="0"/>
              <a:t>paño</a:t>
            </a:r>
            <a:r>
              <a:rPr lang="en-US" dirty="0" smtClean="0"/>
              <a:t>)</a:t>
            </a:r>
          </a:p>
          <a:p>
            <a:pPr lvl="1"/>
            <a:r>
              <a:rPr lang="en-US" dirty="0" smtClean="0"/>
              <a:t>“the proof is in the pudding”"</a:t>
            </a:r>
          </a:p>
          <a:p>
            <a:r>
              <a:rPr lang="en-US" dirty="0" smtClean="0"/>
              <a:t>“who walks much and reads much, knows much and sees much”(</a:t>
            </a:r>
            <a:r>
              <a:rPr lang="en-US" dirty="0" err="1"/>
              <a:t>quien</a:t>
            </a:r>
            <a:r>
              <a:rPr lang="en-US" dirty="0"/>
              <a:t> </a:t>
            </a:r>
            <a:r>
              <a:rPr lang="en-US" dirty="0" err="1"/>
              <a:t>anda</a:t>
            </a:r>
            <a:r>
              <a:rPr lang="en-US" dirty="0"/>
              <a:t> mucho y lee mucho, </a:t>
            </a:r>
            <a:r>
              <a:rPr lang="en-US" dirty="0" err="1"/>
              <a:t>sabe</a:t>
            </a:r>
            <a:r>
              <a:rPr lang="en-US" dirty="0"/>
              <a:t> mucho y </a:t>
            </a:r>
            <a:r>
              <a:rPr lang="en-US" dirty="0" err="1"/>
              <a:t>ve</a:t>
            </a:r>
            <a:r>
              <a:rPr lang="en-US" dirty="0"/>
              <a:t> mucho).</a:t>
            </a:r>
          </a:p>
          <a:p>
            <a:endParaRPr lang="en-US" dirty="0"/>
          </a:p>
        </p:txBody>
      </p:sp>
    </p:spTree>
    <p:extLst>
      <p:ext uri="{BB962C8B-B14F-4D97-AF65-F5344CB8AC3E}">
        <p14:creationId xmlns:p14="http://schemas.microsoft.com/office/powerpoint/2010/main" val="38946827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Excerpts</a:t>
            </a:r>
            <a:endParaRPr lang="en-US" dirty="0"/>
          </a:p>
        </p:txBody>
      </p:sp>
      <p:sp>
        <p:nvSpPr>
          <p:cNvPr id="3" name="Content Placeholder 2"/>
          <p:cNvSpPr>
            <a:spLocks noGrp="1"/>
          </p:cNvSpPr>
          <p:nvPr>
            <p:ph idx="1"/>
          </p:nvPr>
        </p:nvSpPr>
        <p:spPr/>
        <p:txBody>
          <a:bodyPr>
            <a:normAutofit/>
          </a:bodyPr>
          <a:lstStyle/>
          <a:p>
            <a:r>
              <a:rPr lang="en-US" dirty="0" smtClean="0"/>
              <a:t>“In short, our gentleman became so caught up in reading that he spent his nights reading from dusk till dawn and his days reading from sunrise to sunset, and so with too little sleep and too much reading his brains dried up, causing him to lose his mind. His fantasy filled with everything he had read in his books, enchantments as well as combats, battles, challenges, wounds, </a:t>
            </a:r>
            <a:r>
              <a:rPr lang="en-US" dirty="0" err="1" smtClean="0"/>
              <a:t>courtings</a:t>
            </a:r>
            <a:r>
              <a:rPr lang="en-US" dirty="0" smtClean="0"/>
              <a:t>, loves, torments, and other impossible foolishness, and he became so convinced in his imagination of the truth of all the countless grandiloquent and false inventions he read that for him no history in the world was truer.”</a:t>
            </a:r>
          </a:p>
          <a:p>
            <a:endParaRPr lang="en-US" dirty="0" smtClean="0"/>
          </a:p>
          <a:p>
            <a:endParaRPr lang="en-US" dirty="0"/>
          </a:p>
        </p:txBody>
      </p:sp>
    </p:spTree>
    <p:extLst>
      <p:ext uri="{BB962C8B-B14F-4D97-AF65-F5344CB8AC3E}">
        <p14:creationId xmlns:p14="http://schemas.microsoft.com/office/powerpoint/2010/main" val="1592603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ainlesson.com/books/baldwin/quixote/zpage080.gif"/>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765696" y="-35578"/>
            <a:ext cx="8117805" cy="6893577"/>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2000" dirty="0" smtClean="0"/>
              <a:t>“Those you see there," answered his master, "with the long arms, and some have them nearly two leagues long.“</a:t>
            </a:r>
          </a:p>
          <a:p>
            <a:pPr>
              <a:buNone/>
            </a:pPr>
            <a:r>
              <a:rPr lang="en-US" sz="2000" dirty="0" smtClean="0"/>
              <a:t/>
            </a:r>
            <a:br>
              <a:rPr lang="en-US" sz="2000" dirty="0" smtClean="0"/>
            </a:br>
            <a:r>
              <a:rPr lang="en-US" sz="2000" dirty="0" smtClean="0"/>
              <a:t>"Look, your worship,'' said </a:t>
            </a:r>
            <a:r>
              <a:rPr lang="en-US" sz="2000" dirty="0" err="1" smtClean="0"/>
              <a:t>Sancho</a:t>
            </a:r>
            <a:r>
              <a:rPr lang="en-US" sz="2000" dirty="0" smtClean="0"/>
              <a:t>. "What we see there are not giants but windmills, and what seem to be their arms are the vanes that turned by the wind make the millstone go.“</a:t>
            </a:r>
          </a:p>
          <a:p>
            <a:pPr>
              <a:buNone/>
            </a:pPr>
            <a:r>
              <a:rPr lang="en-US" sz="2000" dirty="0" smtClean="0"/>
              <a:t/>
            </a:r>
            <a:br>
              <a:rPr lang="en-US" sz="2000" dirty="0" smtClean="0"/>
            </a:br>
            <a:r>
              <a:rPr lang="en-US" sz="2000" dirty="0" smtClean="0"/>
              <a:t>"It is easy to see," replied Don Quixote, "that you are not used to this business of adventures. Those are giants, and if you are afraid, away with you out of here and betake yourself to prayer, while I engage them in fierce and unequal combat."</a:t>
            </a:r>
            <a:endParaRPr lang="en-US" sz="2000" dirty="0"/>
          </a:p>
        </p:txBody>
      </p:sp>
    </p:spTree>
    <p:extLst>
      <p:ext uri="{BB962C8B-B14F-4D97-AF65-F5344CB8AC3E}">
        <p14:creationId xmlns:p14="http://schemas.microsoft.com/office/powerpoint/2010/main" val="3061805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Don Quixote	</a:t>
            </a:r>
            <a:endParaRPr lang="en-US" dirty="0"/>
          </a:p>
        </p:txBody>
      </p:sp>
      <p:sp>
        <p:nvSpPr>
          <p:cNvPr id="3" name="Content Placeholder 2"/>
          <p:cNvSpPr>
            <a:spLocks noGrp="1"/>
          </p:cNvSpPr>
          <p:nvPr>
            <p:ph idx="1"/>
          </p:nvPr>
        </p:nvSpPr>
        <p:spPr>
          <a:xfrm>
            <a:off x="457200" y="1600201"/>
            <a:ext cx="8458200" cy="1143000"/>
          </a:xfrm>
        </p:spPr>
        <p:txBody>
          <a:bodyPr>
            <a:normAutofit/>
          </a:bodyPr>
          <a:lstStyle/>
          <a:p>
            <a:pPr>
              <a:buNone/>
            </a:pPr>
            <a:r>
              <a:rPr lang="en-US" dirty="0" smtClean="0">
                <a:hlinkClick r:id="rId2"/>
              </a:rPr>
              <a:t>http</a:t>
            </a:r>
            <a:r>
              <a:rPr lang="en-US" dirty="0">
                <a:hlinkClick r:id="rId2"/>
              </a:rPr>
              <a:t>://www.youtube.com/watch?v=yEnDOXmyU-o</a:t>
            </a:r>
            <a:r>
              <a:rPr lang="en-US" dirty="0" smtClean="0"/>
              <a:t/>
            </a:r>
            <a:br>
              <a:rPr lang="en-US" dirty="0" smtClean="0"/>
            </a:br>
            <a:r>
              <a:rPr lang="en-US" dirty="0" smtClean="0"/>
              <a:t/>
            </a:r>
            <a:br>
              <a:rPr lang="en-US" dirty="0" smtClean="0"/>
            </a:br>
            <a:endParaRPr lang="en-US" dirty="0"/>
          </a:p>
        </p:txBody>
      </p:sp>
      <p:sp>
        <p:nvSpPr>
          <p:cNvPr id="4" name="TextBox 3"/>
          <p:cNvSpPr txBox="1"/>
          <p:nvPr/>
        </p:nvSpPr>
        <p:spPr>
          <a:xfrm>
            <a:off x="533400" y="2819400"/>
            <a:ext cx="8077200" cy="369332"/>
          </a:xfrm>
          <a:prstGeom prst="rect">
            <a:avLst/>
          </a:prstGeom>
          <a:noFill/>
        </p:spPr>
        <p:txBody>
          <a:bodyPr wrap="square" rtlCol="0">
            <a:spAutoFit/>
          </a:bodyPr>
          <a:lstStyle/>
          <a:p>
            <a:r>
              <a:rPr lang="en-US" dirty="0" smtClean="0"/>
              <a:t>A musical take on Don Quixote</a:t>
            </a:r>
            <a:endParaRPr lang="en-US" dirty="0"/>
          </a:p>
        </p:txBody>
      </p:sp>
    </p:spTree>
    <p:extLst>
      <p:ext uri="{BB962C8B-B14F-4D97-AF65-F5344CB8AC3E}">
        <p14:creationId xmlns:p14="http://schemas.microsoft.com/office/powerpoint/2010/main" val="1611480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5791200" cy="1143000"/>
          </a:xfrm>
        </p:spPr>
        <p:txBody>
          <a:bodyPr/>
          <a:lstStyle/>
          <a:p>
            <a:r>
              <a:rPr lang="en-US" dirty="0" smtClean="0"/>
              <a:t>Other Works</a:t>
            </a:r>
            <a:endParaRPr lang="en-US" dirty="0"/>
          </a:p>
        </p:txBody>
      </p:sp>
      <p:sp>
        <p:nvSpPr>
          <p:cNvPr id="3" name="Content Placeholder 2"/>
          <p:cNvSpPr>
            <a:spLocks noGrp="1"/>
          </p:cNvSpPr>
          <p:nvPr>
            <p:ph idx="1"/>
          </p:nvPr>
        </p:nvSpPr>
        <p:spPr>
          <a:xfrm>
            <a:off x="304800" y="1295400"/>
            <a:ext cx="5257800" cy="5410200"/>
          </a:xfrm>
        </p:spPr>
        <p:txBody>
          <a:bodyPr>
            <a:normAutofit/>
          </a:bodyPr>
          <a:lstStyle/>
          <a:p>
            <a:r>
              <a:rPr lang="en-US" dirty="0" err="1" smtClean="0"/>
              <a:t>Novelas</a:t>
            </a:r>
            <a:r>
              <a:rPr lang="en-US" dirty="0" smtClean="0"/>
              <a:t> </a:t>
            </a:r>
            <a:r>
              <a:rPr lang="en-US" dirty="0" err="1" smtClean="0"/>
              <a:t>Ejemplares</a:t>
            </a:r>
            <a:r>
              <a:rPr lang="en-US" dirty="0" smtClean="0"/>
              <a:t> ("Moral or Instructive Tales"). They are unequal in merit as well as in character.</a:t>
            </a:r>
          </a:p>
          <a:p>
            <a:pPr lvl="1"/>
            <a:r>
              <a:rPr lang="en-US" dirty="0" smtClean="0"/>
              <a:t>Variety of styles: anecdotes, romances in miniature, serious, comic</a:t>
            </a:r>
          </a:p>
          <a:p>
            <a:pPr lvl="1"/>
            <a:r>
              <a:rPr lang="en-US" dirty="0" smtClean="0"/>
              <a:t>All, however, are written in a light, smooth, conversational style</a:t>
            </a:r>
          </a:p>
          <a:p>
            <a:r>
              <a:rPr lang="en-US" dirty="0" smtClean="0"/>
              <a:t> “Los </a:t>
            </a:r>
            <a:r>
              <a:rPr lang="en-US" dirty="0" err="1" smtClean="0"/>
              <a:t>Tratos</a:t>
            </a:r>
            <a:r>
              <a:rPr lang="en-US" dirty="0" smtClean="0"/>
              <a:t> de </a:t>
            </a:r>
            <a:r>
              <a:rPr lang="en-US" dirty="0" err="1" smtClean="0"/>
              <a:t>Argel</a:t>
            </a:r>
            <a:r>
              <a:rPr lang="en-US" dirty="0" smtClean="0"/>
              <a:t>” (The Traffic of Algiers) </a:t>
            </a:r>
          </a:p>
          <a:p>
            <a:r>
              <a:rPr lang="en-US" dirty="0" smtClean="0"/>
              <a:t>“La Galatea”</a:t>
            </a:r>
          </a:p>
          <a:p>
            <a:endParaRPr lang="en-US" dirty="0"/>
          </a:p>
        </p:txBody>
      </p:sp>
      <p:pic>
        <p:nvPicPr>
          <p:cNvPr id="24578" name="Picture 2" descr="http://upload.wikimedia.org/wikipedia/commons/thumb/9/90/1613_cervantes_novelas_exemplares.png/200px-1613_cervantes_novelas_exemplares.png"/>
          <p:cNvPicPr>
            <a:picLocks noChangeAspect="1" noChangeArrowheads="1"/>
          </p:cNvPicPr>
          <p:nvPr/>
        </p:nvPicPr>
        <p:blipFill>
          <a:blip r:embed="rId2" cstate="print"/>
          <a:srcRect/>
          <a:stretch>
            <a:fillRect/>
          </a:stretch>
        </p:blipFill>
        <p:spPr bwMode="auto">
          <a:xfrm>
            <a:off x="5562600" y="685800"/>
            <a:ext cx="3281770" cy="5562600"/>
          </a:xfrm>
          <a:prstGeom prst="rect">
            <a:avLst/>
          </a:prstGeom>
          <a:noFill/>
        </p:spPr>
      </p:pic>
    </p:spTree>
    <p:extLst>
      <p:ext uri="{BB962C8B-B14F-4D97-AF65-F5344CB8AC3E}">
        <p14:creationId xmlns:p14="http://schemas.microsoft.com/office/powerpoint/2010/main" val="17836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71506" y="3128623"/>
            <a:ext cx="3462944" cy="2594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338" name="Rectangle 2"/>
          <p:cNvSpPr>
            <a:spLocks noGrp="1" noChangeArrowheads="1"/>
          </p:cNvSpPr>
          <p:nvPr>
            <p:ph type="title"/>
          </p:nvPr>
        </p:nvSpPr>
        <p:spPr/>
        <p:txBody>
          <a:bodyPr>
            <a:normAutofit fontScale="90000"/>
          </a:bodyPr>
          <a:lstStyle/>
          <a:p>
            <a:r>
              <a:rPr lang="en-US" dirty="0"/>
              <a:t>Christian Holy Trinity Church</a:t>
            </a:r>
          </a:p>
        </p:txBody>
      </p:sp>
      <p:sp>
        <p:nvSpPr>
          <p:cNvPr id="14339" name="Rectangle 3"/>
          <p:cNvSpPr>
            <a:spLocks noGrp="1" noChangeArrowheads="1"/>
          </p:cNvSpPr>
          <p:nvPr>
            <p:ph idx="1"/>
          </p:nvPr>
        </p:nvSpPr>
        <p:spPr/>
        <p:txBody>
          <a:bodyPr>
            <a:normAutofit/>
          </a:bodyPr>
          <a:lstStyle/>
          <a:p>
            <a:pPr>
              <a:lnSpc>
                <a:spcPct val="90000"/>
              </a:lnSpc>
              <a:buFont typeface="Wingdings" charset="0"/>
              <a:buNone/>
            </a:pPr>
            <a:endParaRPr lang="en-US" dirty="0"/>
          </a:p>
          <a:p>
            <a:pPr>
              <a:lnSpc>
                <a:spcPct val="90000"/>
              </a:lnSpc>
              <a:buFont typeface="Wingdings" charset="0"/>
              <a:buNone/>
            </a:pPr>
            <a:endParaRPr lang="en-US" dirty="0"/>
          </a:p>
          <a:p>
            <a:pPr>
              <a:lnSpc>
                <a:spcPct val="90000"/>
              </a:lnSpc>
              <a:buFont typeface="Wingdings" charset="0"/>
              <a:buNone/>
            </a:pPr>
            <a:endParaRPr lang="en-US" dirty="0"/>
          </a:p>
          <a:p>
            <a:pPr>
              <a:lnSpc>
                <a:spcPct val="90000"/>
              </a:lnSpc>
              <a:buFont typeface="Wingdings" charset="0"/>
              <a:buNone/>
            </a:pPr>
            <a:endParaRPr lang="en-US" sz="4400" dirty="0"/>
          </a:p>
          <a:p>
            <a:pPr>
              <a:lnSpc>
                <a:spcPct val="90000"/>
              </a:lnSpc>
              <a:buFont typeface="Wingdings" charset="0"/>
              <a:buNone/>
            </a:pPr>
            <a:r>
              <a:rPr lang="en-US" sz="4400" dirty="0"/>
              <a:t>The Globe </a:t>
            </a:r>
          </a:p>
          <a:p>
            <a:pPr>
              <a:lnSpc>
                <a:spcPct val="90000"/>
              </a:lnSpc>
              <a:buFont typeface="Wingdings" charset="0"/>
              <a:buNone/>
            </a:pPr>
            <a:r>
              <a:rPr lang="en-US" sz="4400" dirty="0"/>
              <a:t>Theatre</a:t>
            </a:r>
          </a:p>
        </p:txBody>
      </p:sp>
      <p:pic>
        <p:nvPicPr>
          <p:cNvPr id="14341"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7561" y="1818868"/>
            <a:ext cx="2553241" cy="1914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5493341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Moliére</a:t>
            </a:r>
            <a:r>
              <a:rPr lang="en-US" dirty="0" smtClean="0"/>
              <a:t> (1622-1673)</a:t>
            </a:r>
            <a:endParaRPr lang="en-US" dirty="0"/>
          </a:p>
        </p:txBody>
      </p:sp>
      <p:sp>
        <p:nvSpPr>
          <p:cNvPr id="3" name="Content Placeholder 2"/>
          <p:cNvSpPr>
            <a:spLocks noGrp="1"/>
          </p:cNvSpPr>
          <p:nvPr>
            <p:ph idx="1"/>
          </p:nvPr>
        </p:nvSpPr>
        <p:spPr>
          <a:xfrm>
            <a:off x="381000" y="1447800"/>
            <a:ext cx="5257800" cy="4572000"/>
          </a:xfrm>
        </p:spPr>
        <p:txBody>
          <a:bodyPr>
            <a:normAutofit lnSpcReduction="10000"/>
          </a:bodyPr>
          <a:lstStyle/>
          <a:p>
            <a:r>
              <a:rPr lang="en-US" dirty="0" smtClean="0"/>
              <a:t>Actual name is Jean-</a:t>
            </a:r>
            <a:r>
              <a:rPr lang="en-US" dirty="0" err="1" smtClean="0"/>
              <a:t>Baptiste</a:t>
            </a:r>
            <a:r>
              <a:rPr lang="en-US" dirty="0" smtClean="0"/>
              <a:t> </a:t>
            </a:r>
            <a:r>
              <a:rPr lang="en-US" dirty="0" err="1" smtClean="0"/>
              <a:t>Poquelin</a:t>
            </a:r>
            <a:r>
              <a:rPr lang="en-US" dirty="0" smtClean="0"/>
              <a:t> (</a:t>
            </a:r>
            <a:r>
              <a:rPr lang="en-US" dirty="0" err="1" smtClean="0"/>
              <a:t>Moliére</a:t>
            </a:r>
            <a:r>
              <a:rPr lang="en-US" dirty="0" smtClean="0"/>
              <a:t> is his stage name)</a:t>
            </a:r>
          </a:p>
          <a:p>
            <a:r>
              <a:rPr lang="en-US" dirty="0" smtClean="0"/>
              <a:t>French playwright and actor</a:t>
            </a:r>
          </a:p>
          <a:p>
            <a:r>
              <a:rPr lang="en-US" dirty="0" smtClean="0"/>
              <a:t>Great master of comedy in Western literature</a:t>
            </a:r>
          </a:p>
          <a:p>
            <a:r>
              <a:rPr lang="en-US" dirty="0" smtClean="0"/>
              <a:t>Considered to be the creator of modern French comedy </a:t>
            </a:r>
          </a:p>
          <a:p>
            <a:r>
              <a:rPr lang="en-US" dirty="0" smtClean="0"/>
              <a:t>Wrote highly controversial works</a:t>
            </a:r>
          </a:p>
          <a:p>
            <a:r>
              <a:rPr lang="en-US" dirty="0" smtClean="0"/>
              <a:t>Considered France’s ‘answer’ to Shakespeare</a:t>
            </a:r>
          </a:p>
          <a:p>
            <a:endParaRPr lang="en-US" dirty="0"/>
          </a:p>
        </p:txBody>
      </p:sp>
      <p:pic>
        <p:nvPicPr>
          <p:cNvPr id="21506" name="Picture 2" descr="http://wlc.drake.edu/wordpress/french/files/2010/10/Moliere.jpg"/>
          <p:cNvPicPr>
            <a:picLocks noChangeAspect="1" noChangeArrowheads="1"/>
          </p:cNvPicPr>
          <p:nvPr/>
        </p:nvPicPr>
        <p:blipFill>
          <a:blip r:embed="rId2" cstate="print"/>
          <a:srcRect/>
          <a:stretch>
            <a:fillRect/>
          </a:stretch>
        </p:blipFill>
        <p:spPr bwMode="auto">
          <a:xfrm>
            <a:off x="5638800" y="1524000"/>
            <a:ext cx="3124200" cy="3971925"/>
          </a:xfrm>
          <a:prstGeom prst="rect">
            <a:avLst/>
          </a:prstGeom>
          <a:noFill/>
        </p:spPr>
      </p:pic>
    </p:spTree>
    <p:extLst>
      <p:ext uri="{BB962C8B-B14F-4D97-AF65-F5344CB8AC3E}">
        <p14:creationId xmlns:p14="http://schemas.microsoft.com/office/powerpoint/2010/main" val="1861782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4800600" cy="3048000"/>
          </a:xfrm>
        </p:spPr>
        <p:txBody>
          <a:bodyPr>
            <a:normAutofit fontScale="92500"/>
          </a:bodyPr>
          <a:lstStyle/>
          <a:p>
            <a:r>
              <a:rPr lang="en-US" dirty="0" smtClean="0"/>
              <a:t>Aristocrats (such as Philippe I, Duke of Orleans—the brother of Louis XIV) paid for </a:t>
            </a:r>
            <a:r>
              <a:rPr lang="en-US" dirty="0" err="1" smtClean="0"/>
              <a:t>Molière</a:t>
            </a:r>
            <a:r>
              <a:rPr lang="en-US" dirty="0" smtClean="0"/>
              <a:t> to perform before the King at the Louvre </a:t>
            </a:r>
          </a:p>
          <a:p>
            <a:r>
              <a:rPr lang="en-US" dirty="0" err="1" smtClean="0"/>
              <a:t>Molière</a:t>
            </a:r>
            <a:r>
              <a:rPr lang="en-US" dirty="0" smtClean="0"/>
              <a:t> was thereafter the official author of court entertainments</a:t>
            </a:r>
          </a:p>
          <a:p>
            <a:r>
              <a:rPr lang="en-US" dirty="0" smtClean="0"/>
              <a:t>He was admired by the court and other Parisians</a:t>
            </a:r>
          </a:p>
          <a:p>
            <a:endParaRPr lang="en-US" dirty="0" smtClean="0"/>
          </a:p>
          <a:p>
            <a:endParaRPr lang="en-US" dirty="0" smtClean="0"/>
          </a:p>
          <a:p>
            <a:endParaRPr lang="en-US" dirty="0" smtClean="0"/>
          </a:p>
          <a:p>
            <a:endParaRPr lang="en-US" dirty="0"/>
          </a:p>
        </p:txBody>
      </p:sp>
      <p:sp>
        <p:nvSpPr>
          <p:cNvPr id="4" name="TextBox 3"/>
          <p:cNvSpPr txBox="1"/>
          <p:nvPr/>
        </p:nvSpPr>
        <p:spPr>
          <a:xfrm>
            <a:off x="4648200" y="3505200"/>
            <a:ext cx="4495800" cy="4154984"/>
          </a:xfrm>
          <a:prstGeom prst="rect">
            <a:avLst/>
          </a:prstGeom>
          <a:noFill/>
        </p:spPr>
        <p:txBody>
          <a:bodyPr wrap="square" rtlCol="0">
            <a:spAutoFit/>
          </a:bodyPr>
          <a:lstStyle/>
          <a:p>
            <a:pPr>
              <a:buFont typeface="Arial" pitchFamily="34" charset="0"/>
              <a:buChar char="•"/>
            </a:pPr>
            <a:r>
              <a:rPr lang="en-US" sz="2200" dirty="0" err="1" smtClean="0"/>
              <a:t>Molière's</a:t>
            </a:r>
            <a:r>
              <a:rPr lang="en-US" sz="2200" dirty="0" smtClean="0"/>
              <a:t> satires attracted criticisms from moralists and the Roman Catholic Church. </a:t>
            </a:r>
          </a:p>
          <a:p>
            <a:pPr>
              <a:buFont typeface="Arial" pitchFamily="34" charset="0"/>
              <a:buChar char="•"/>
            </a:pPr>
            <a:r>
              <a:rPr lang="en-US" sz="2200" dirty="0" err="1" smtClean="0"/>
              <a:t>Trartuffe</a:t>
            </a:r>
            <a:r>
              <a:rPr lang="en-US" sz="2200" dirty="0" smtClean="0"/>
              <a:t> </a:t>
            </a:r>
            <a:r>
              <a:rPr lang="en-US" sz="2200" dirty="0" err="1" smtClean="0"/>
              <a:t>ou</a:t>
            </a:r>
            <a:r>
              <a:rPr lang="en-US" sz="2200" dirty="0" smtClean="0"/>
              <a:t> </a:t>
            </a:r>
            <a:r>
              <a:rPr lang="en-US" sz="2200" dirty="0" err="1" smtClean="0"/>
              <a:t>L’Imposteur</a:t>
            </a:r>
            <a:r>
              <a:rPr lang="en-US" sz="2200" dirty="0" smtClean="0"/>
              <a:t>(Tartuffe or the Hypocrite) and its attack on religious hypocrisy received condemnations from the Church, while Dom Juan was banned from performance. </a:t>
            </a:r>
          </a:p>
          <a:p>
            <a:endParaRPr lang="en-US" sz="2200" dirty="0" smtClean="0"/>
          </a:p>
          <a:p>
            <a:endParaRPr lang="en-US" sz="2200" dirty="0" smtClean="0"/>
          </a:p>
          <a:p>
            <a:endParaRPr lang="en-US" sz="2200" dirty="0"/>
          </a:p>
        </p:txBody>
      </p:sp>
      <p:pic>
        <p:nvPicPr>
          <p:cNvPr id="19458" name="Picture 2" descr="http://www.cosmeo.com/images/pictures/player/ef6d5109-cdc4-cd0e-0c7997caf887bf04.jpg"/>
          <p:cNvPicPr>
            <a:picLocks noChangeAspect="1" noChangeArrowheads="1"/>
          </p:cNvPicPr>
          <p:nvPr/>
        </p:nvPicPr>
        <p:blipFill>
          <a:blip r:embed="rId2" cstate="print"/>
          <a:srcRect/>
          <a:stretch>
            <a:fillRect/>
          </a:stretch>
        </p:blipFill>
        <p:spPr bwMode="auto">
          <a:xfrm>
            <a:off x="5410200" y="304800"/>
            <a:ext cx="3048000" cy="2286001"/>
          </a:xfrm>
          <a:prstGeom prst="rect">
            <a:avLst/>
          </a:prstGeom>
          <a:noFill/>
        </p:spPr>
      </p:pic>
      <p:pic>
        <p:nvPicPr>
          <p:cNvPr id="19460" name="Picture 4" descr="http://upload.wikimedia.org/wikipedia/commons/thumb/c/c6/TartuffeImposteur.jpg/250px-TartuffeImposteur.jpg"/>
          <p:cNvPicPr>
            <a:picLocks noChangeAspect="1" noChangeArrowheads="1"/>
          </p:cNvPicPr>
          <p:nvPr/>
        </p:nvPicPr>
        <p:blipFill>
          <a:blip r:embed="rId3" cstate="print"/>
          <a:srcRect/>
          <a:stretch>
            <a:fillRect/>
          </a:stretch>
        </p:blipFill>
        <p:spPr bwMode="auto">
          <a:xfrm>
            <a:off x="990600" y="2762250"/>
            <a:ext cx="2381250" cy="4095750"/>
          </a:xfrm>
          <a:prstGeom prst="rect">
            <a:avLst/>
          </a:prstGeom>
          <a:noFill/>
        </p:spPr>
      </p:pic>
    </p:spTree>
    <p:extLst>
      <p:ext uri="{BB962C8B-B14F-4D97-AF65-F5344CB8AC3E}">
        <p14:creationId xmlns:p14="http://schemas.microsoft.com/office/powerpoint/2010/main" val="3323452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a:t>
            </a:r>
            <a:endParaRPr lang="en-US" dirty="0"/>
          </a:p>
        </p:txBody>
      </p:sp>
      <p:sp>
        <p:nvSpPr>
          <p:cNvPr id="3" name="Content Placeholder 2"/>
          <p:cNvSpPr>
            <a:spLocks noGrp="1"/>
          </p:cNvSpPr>
          <p:nvPr>
            <p:ph idx="1"/>
          </p:nvPr>
        </p:nvSpPr>
        <p:spPr/>
        <p:txBody>
          <a:bodyPr>
            <a:normAutofit/>
          </a:bodyPr>
          <a:lstStyle/>
          <a:p>
            <a:pPr lvl="1"/>
            <a:r>
              <a:rPr lang="en-US" sz="3000" dirty="0" smtClean="0"/>
              <a:t>Versailles built</a:t>
            </a:r>
          </a:p>
          <a:p>
            <a:pPr lvl="1"/>
            <a:r>
              <a:rPr lang="en-US" sz="3000" dirty="0" err="1" smtClean="0"/>
              <a:t>Fronde</a:t>
            </a:r>
            <a:endParaRPr lang="en-US" sz="2600" dirty="0"/>
          </a:p>
          <a:p>
            <a:pPr lvl="2"/>
            <a:r>
              <a:rPr lang="en-US" sz="2600" dirty="0" smtClean="0"/>
              <a:t>Which led the French people </a:t>
            </a:r>
            <a:r>
              <a:rPr lang="en-US" sz="2600" smtClean="0"/>
              <a:t>to believe the </a:t>
            </a:r>
            <a:r>
              <a:rPr lang="en-US" sz="2600" dirty="0" smtClean="0"/>
              <a:t>best hope for stability was in the crown</a:t>
            </a:r>
          </a:p>
          <a:p>
            <a:pPr lvl="1"/>
            <a:r>
              <a:rPr lang="en-US" sz="3000" dirty="0" smtClean="0"/>
              <a:t>Dutch/French war</a:t>
            </a:r>
          </a:p>
          <a:p>
            <a:pPr lvl="1"/>
            <a:r>
              <a:rPr lang="en-US" sz="3000" dirty="0" smtClean="0"/>
              <a:t>French-Spanish Wars</a:t>
            </a:r>
          </a:p>
          <a:p>
            <a:pPr lvl="1">
              <a:buNone/>
            </a:pPr>
            <a:endParaRPr lang="en-US" sz="3000" dirty="0" smtClean="0"/>
          </a:p>
          <a:p>
            <a:endParaRPr lang="en-US" sz="3000" dirty="0" smtClean="0"/>
          </a:p>
          <a:p>
            <a:endParaRPr lang="en-US" sz="3000" dirty="0" smtClean="0"/>
          </a:p>
          <a:p>
            <a:endParaRPr lang="en-US" sz="3000" dirty="0"/>
          </a:p>
        </p:txBody>
      </p:sp>
      <p:pic>
        <p:nvPicPr>
          <p:cNvPr id="18434" name="Picture 2" descr="http://upload.wikimedia.org/wikipedia/commons/thumb/5/5a/Vue_%C3%A0_vol_d%E2%80%99oiseau_des_jardins_de_Versailles.jpg/300px-Vue_%C3%A0_vol_d%E2%80%99oiseau_des_jardins_de_Versailles.jpg"/>
          <p:cNvPicPr>
            <a:picLocks noChangeAspect="1" noChangeArrowheads="1"/>
          </p:cNvPicPr>
          <p:nvPr/>
        </p:nvPicPr>
        <p:blipFill>
          <a:blip r:embed="rId2" cstate="print"/>
          <a:srcRect/>
          <a:stretch>
            <a:fillRect/>
          </a:stretch>
        </p:blipFill>
        <p:spPr bwMode="auto">
          <a:xfrm>
            <a:off x="1600200" y="4800600"/>
            <a:ext cx="2857500" cy="1847851"/>
          </a:xfrm>
          <a:prstGeom prst="rect">
            <a:avLst/>
          </a:prstGeom>
          <a:noFill/>
        </p:spPr>
      </p:pic>
      <p:pic>
        <p:nvPicPr>
          <p:cNvPr id="18436" name="Picture 4" descr="http://etc.usf.edu/clipart/23000/23002/crown_23002_lg.gif"/>
          <p:cNvPicPr>
            <a:picLocks noChangeAspect="1" noChangeArrowheads="1"/>
          </p:cNvPicPr>
          <p:nvPr/>
        </p:nvPicPr>
        <p:blipFill>
          <a:blip r:embed="rId3" cstate="print"/>
          <a:srcRect/>
          <a:stretch>
            <a:fillRect/>
          </a:stretch>
        </p:blipFill>
        <p:spPr bwMode="auto">
          <a:xfrm>
            <a:off x="5029200" y="4343400"/>
            <a:ext cx="2285460" cy="2305050"/>
          </a:xfrm>
          <a:prstGeom prst="rect">
            <a:avLst/>
          </a:prstGeom>
          <a:noFill/>
        </p:spPr>
      </p:pic>
    </p:spTree>
    <p:extLst>
      <p:ext uri="{BB962C8B-B14F-4D97-AF65-F5344CB8AC3E}">
        <p14:creationId xmlns:p14="http://schemas.microsoft.com/office/powerpoint/2010/main" val="23772594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Montaigne</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l="13081" t="13091" r="14883" b="14909"/>
          <a:stretch>
            <a:fillRect/>
          </a:stretch>
        </p:blipFill>
        <p:spPr bwMode="auto">
          <a:xfrm>
            <a:off x="2800664" y="1673605"/>
            <a:ext cx="3791793" cy="4848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728225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Background</a:t>
            </a:r>
          </a:p>
        </p:txBody>
      </p:sp>
      <p:sp>
        <p:nvSpPr>
          <p:cNvPr id="9219" name="Rectangle 3"/>
          <p:cNvSpPr>
            <a:spLocks noGrp="1" noChangeArrowheads="1"/>
          </p:cNvSpPr>
          <p:nvPr>
            <p:ph type="body" idx="1"/>
          </p:nvPr>
        </p:nvSpPr>
        <p:spPr/>
        <p:txBody>
          <a:bodyPr/>
          <a:lstStyle/>
          <a:p>
            <a:r>
              <a:rPr lang="en-US"/>
              <a:t>Wealthy French family</a:t>
            </a:r>
          </a:p>
          <a:p>
            <a:r>
              <a:rPr lang="en-US"/>
              <a:t>Lived with a peasant family for the first 3 years</a:t>
            </a:r>
          </a:p>
          <a:p>
            <a:r>
              <a:rPr lang="en-US"/>
              <a:t>All house help could only speak Latin or German to him</a:t>
            </a:r>
          </a:p>
        </p:txBody>
      </p:sp>
    </p:spTree>
    <p:extLst>
      <p:ext uri="{BB962C8B-B14F-4D97-AF65-F5344CB8AC3E}">
        <p14:creationId xmlns:p14="http://schemas.microsoft.com/office/powerpoint/2010/main" val="16334499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Important</a:t>
            </a:r>
          </a:p>
        </p:txBody>
      </p:sp>
      <p:sp>
        <p:nvSpPr>
          <p:cNvPr id="10243" name="Rectangle 3"/>
          <p:cNvSpPr>
            <a:spLocks noGrp="1" noChangeArrowheads="1"/>
          </p:cNvSpPr>
          <p:nvPr>
            <p:ph type="body" idx="1"/>
          </p:nvPr>
        </p:nvSpPr>
        <p:spPr/>
        <p:txBody>
          <a:bodyPr/>
          <a:lstStyle/>
          <a:p>
            <a:pPr>
              <a:lnSpc>
                <a:spcPct val="90000"/>
              </a:lnSpc>
            </a:pPr>
            <a:r>
              <a:rPr lang="en-US"/>
              <a:t>Elected of Mayor of Bordeaux during the plague</a:t>
            </a:r>
          </a:p>
          <a:p>
            <a:pPr>
              <a:lnSpc>
                <a:spcPct val="90000"/>
              </a:lnSpc>
            </a:pPr>
            <a:r>
              <a:rPr lang="en-US"/>
              <a:t>Kept balance between Catholics and Protestants (Moderate)</a:t>
            </a:r>
          </a:p>
          <a:p>
            <a:pPr>
              <a:lnSpc>
                <a:spcPct val="90000"/>
              </a:lnSpc>
            </a:pPr>
            <a:r>
              <a:rPr lang="en-US"/>
              <a:t>* Education should be learned through concrete measures such as experience</a:t>
            </a:r>
          </a:p>
        </p:txBody>
      </p:sp>
    </p:spTree>
    <p:extLst>
      <p:ext uri="{BB962C8B-B14F-4D97-AF65-F5344CB8AC3E}">
        <p14:creationId xmlns:p14="http://schemas.microsoft.com/office/powerpoint/2010/main" val="3173371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a:t>Time Affecting his Writing</a:t>
            </a:r>
          </a:p>
        </p:txBody>
      </p:sp>
      <p:sp>
        <p:nvSpPr>
          <p:cNvPr id="1027" name="Rectangle 3"/>
          <p:cNvSpPr>
            <a:spLocks noGrp="1" noChangeArrowheads="1"/>
          </p:cNvSpPr>
          <p:nvPr>
            <p:ph type="body" idx="1"/>
          </p:nvPr>
        </p:nvSpPr>
        <p:spPr/>
        <p:txBody>
          <a:bodyPr/>
          <a:lstStyle/>
          <a:p>
            <a:r>
              <a:rPr lang="en-US"/>
              <a:t>Religious turmoil</a:t>
            </a:r>
          </a:p>
          <a:p>
            <a:pPr lvl="1"/>
            <a:r>
              <a:rPr lang="en-US"/>
              <a:t>Disgusted by it</a:t>
            </a:r>
          </a:p>
          <a:p>
            <a:pPr lvl="1"/>
            <a:r>
              <a:rPr lang="en-US"/>
              <a:t>moderate</a:t>
            </a:r>
          </a:p>
          <a:p>
            <a:pPr lvl="1"/>
            <a:r>
              <a:rPr lang="en-US"/>
              <a:t>Can never be certain of anything</a:t>
            </a:r>
          </a:p>
          <a:p>
            <a:pPr lvl="1"/>
            <a:r>
              <a:rPr lang="ja-JP" altLang="en-US"/>
              <a:t>“</a:t>
            </a:r>
            <a:r>
              <a:rPr lang="en-US"/>
              <a:t>What do I know?</a:t>
            </a:r>
            <a:r>
              <a:rPr lang="ja-JP" altLang="en-US"/>
              <a:t>”</a:t>
            </a:r>
            <a:endParaRPr lang="en-US"/>
          </a:p>
          <a:p>
            <a:pPr lvl="1"/>
            <a:endParaRPr lang="en-US"/>
          </a:p>
        </p:txBody>
      </p:sp>
    </p:spTree>
    <p:extLst>
      <p:ext uri="{BB962C8B-B14F-4D97-AF65-F5344CB8AC3E}">
        <p14:creationId xmlns:p14="http://schemas.microsoft.com/office/powerpoint/2010/main" val="4961623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Time Affecting his Writing</a:t>
            </a:r>
          </a:p>
        </p:txBody>
      </p:sp>
      <p:sp>
        <p:nvSpPr>
          <p:cNvPr id="11267" name="Rectangle 3"/>
          <p:cNvSpPr>
            <a:spLocks noGrp="1" noChangeArrowheads="1"/>
          </p:cNvSpPr>
          <p:nvPr>
            <p:ph type="body" idx="1"/>
          </p:nvPr>
        </p:nvSpPr>
        <p:spPr/>
        <p:txBody>
          <a:bodyPr/>
          <a:lstStyle/>
          <a:p>
            <a:r>
              <a:rPr lang="en-US"/>
              <a:t>Plague</a:t>
            </a:r>
          </a:p>
          <a:p>
            <a:pPr lvl="1"/>
            <a:r>
              <a:rPr lang="en-US"/>
              <a:t>Don</a:t>
            </a:r>
            <a:r>
              <a:rPr lang="ja-JP" altLang="en-US"/>
              <a:t>’</a:t>
            </a:r>
            <a:r>
              <a:rPr lang="en-US"/>
              <a:t>t be so emotionally attached to things</a:t>
            </a:r>
          </a:p>
          <a:p>
            <a:pPr lvl="1"/>
            <a:r>
              <a:rPr lang="en-US"/>
              <a:t>No point in pursuing lasting fame</a:t>
            </a:r>
          </a:p>
          <a:p>
            <a:pPr lvl="1"/>
            <a:r>
              <a:rPr lang="en-US"/>
              <a:t>Be ready for death when it comes</a:t>
            </a:r>
          </a:p>
          <a:p>
            <a:pPr lvl="1">
              <a:buFont typeface="Times" charset="0"/>
              <a:buNone/>
            </a:pPr>
            <a:endParaRPr lang="en-US"/>
          </a:p>
        </p:txBody>
      </p:sp>
    </p:spTree>
    <p:extLst>
      <p:ext uri="{BB962C8B-B14F-4D97-AF65-F5344CB8AC3E}">
        <p14:creationId xmlns:p14="http://schemas.microsoft.com/office/powerpoint/2010/main" val="21647479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Of Drunkeness</a:t>
            </a:r>
          </a:p>
        </p:txBody>
      </p:sp>
      <p:sp>
        <p:nvSpPr>
          <p:cNvPr id="25603" name="Rectangle 3"/>
          <p:cNvSpPr>
            <a:spLocks noGrp="1" noChangeArrowheads="1"/>
          </p:cNvSpPr>
          <p:nvPr>
            <p:ph type="body" idx="1"/>
          </p:nvPr>
        </p:nvSpPr>
        <p:spPr/>
        <p:txBody>
          <a:bodyPr/>
          <a:lstStyle/>
          <a:p>
            <a:pPr>
              <a:lnSpc>
                <a:spcPct val="90000"/>
              </a:lnSpc>
              <a:buFont typeface="Times" charset="0"/>
              <a:buNone/>
            </a:pPr>
            <a:r>
              <a:rPr lang="en-US" sz="2200">
                <a:latin typeface="Arial" charset="0"/>
              </a:rPr>
              <a:t>Now, among the rest, drunkenness seems to me to be a gross and brutish vice. The soul has greater part in the rest, and there are some vices that have something, if a man may so say, of generous in them; there are vices wherein there is a mixture of knowledge, diligence, valor, prudence, dexterity and address; this one is totally corporeal and earthly. And the rudest nation this day in Europe is that alone where it is in fashion. Other vices discompose the understanding: this totally overthrows it and renders the body stupid.</a:t>
            </a:r>
          </a:p>
        </p:txBody>
      </p:sp>
    </p:spTree>
    <p:extLst>
      <p:ext uri="{BB962C8B-B14F-4D97-AF65-F5344CB8AC3E}">
        <p14:creationId xmlns:p14="http://schemas.microsoft.com/office/powerpoint/2010/main" val="30747240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Quotes</a:t>
            </a:r>
          </a:p>
        </p:txBody>
      </p:sp>
      <p:sp>
        <p:nvSpPr>
          <p:cNvPr id="15363" name="Rectangle 3"/>
          <p:cNvSpPr>
            <a:spLocks noGrp="1" noChangeArrowheads="1"/>
          </p:cNvSpPr>
          <p:nvPr>
            <p:ph type="body" idx="1"/>
          </p:nvPr>
        </p:nvSpPr>
        <p:spPr/>
        <p:txBody>
          <a:bodyPr/>
          <a:lstStyle/>
          <a:p>
            <a:pPr>
              <a:lnSpc>
                <a:spcPct val="90000"/>
              </a:lnSpc>
            </a:pPr>
            <a:r>
              <a:rPr lang="en-US" sz="2800">
                <a:solidFill>
                  <a:srgbClr val="131313"/>
                </a:solidFill>
                <a:latin typeface="Georgia" charset="0"/>
              </a:rPr>
              <a:t>I quote others only to better express myself.</a:t>
            </a:r>
          </a:p>
          <a:p>
            <a:pPr>
              <a:lnSpc>
                <a:spcPct val="90000"/>
              </a:lnSpc>
            </a:pPr>
            <a:r>
              <a:rPr lang="en-US" sz="2800">
                <a:solidFill>
                  <a:srgbClr val="131313"/>
                </a:solidFill>
                <a:latin typeface="Georgia" charset="0"/>
              </a:rPr>
              <a:t>I do not care so much what I am to others as I care what I am to myself.</a:t>
            </a:r>
            <a:endParaRPr lang="en-US" sz="2800">
              <a:solidFill>
                <a:srgbClr val="131313"/>
              </a:solidFill>
              <a:latin typeface="Lucida Grande" charset="0"/>
            </a:endParaRPr>
          </a:p>
          <a:p>
            <a:pPr>
              <a:lnSpc>
                <a:spcPct val="90000"/>
              </a:lnSpc>
            </a:pPr>
            <a:r>
              <a:rPr lang="en-US" sz="2800">
                <a:solidFill>
                  <a:srgbClr val="131313"/>
                </a:solidFill>
                <a:latin typeface="Georgia" charset="0"/>
              </a:rPr>
              <a:t>Even on the highest throne in the world, we are still sitting on our ass.</a:t>
            </a:r>
            <a:endParaRPr lang="en-US" sz="2800">
              <a:solidFill>
                <a:srgbClr val="131313"/>
              </a:solidFill>
              <a:latin typeface="Lucida Grande" charset="0"/>
            </a:endParaRPr>
          </a:p>
          <a:p>
            <a:pPr>
              <a:lnSpc>
                <a:spcPct val="90000"/>
              </a:lnSpc>
            </a:pPr>
            <a:r>
              <a:rPr lang="en-US" sz="2800">
                <a:solidFill>
                  <a:srgbClr val="131313"/>
                </a:solidFill>
                <a:latin typeface="Georgia" charset="0"/>
              </a:rPr>
              <a:t>Our eyes are bigger than our stomachs </a:t>
            </a:r>
          </a:p>
          <a:p>
            <a:pPr lvl="1">
              <a:lnSpc>
                <a:spcPct val="90000"/>
              </a:lnSpc>
            </a:pPr>
            <a:endParaRPr lang="en-US" sz="2400"/>
          </a:p>
        </p:txBody>
      </p:sp>
    </p:spTree>
    <p:extLst>
      <p:ext uri="{BB962C8B-B14F-4D97-AF65-F5344CB8AC3E}">
        <p14:creationId xmlns:p14="http://schemas.microsoft.com/office/powerpoint/2010/main" val="1944544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The Plague </a:t>
            </a:r>
          </a:p>
        </p:txBody>
      </p:sp>
      <p:sp>
        <p:nvSpPr>
          <p:cNvPr id="15363" name="Rectangle 3"/>
          <p:cNvSpPr>
            <a:spLocks noGrp="1" noChangeArrowheads="1"/>
          </p:cNvSpPr>
          <p:nvPr>
            <p:ph idx="1"/>
          </p:nvPr>
        </p:nvSpPr>
        <p:spPr/>
        <p:txBody>
          <a:bodyPr/>
          <a:lstStyle/>
          <a:p>
            <a:r>
              <a:rPr lang="en-US" dirty="0"/>
              <a:t>In 1593, the plague was terrorizing the city of London.</a:t>
            </a:r>
          </a:p>
          <a:p>
            <a:r>
              <a:rPr lang="en-US" dirty="0"/>
              <a:t>Reflected in his work:</a:t>
            </a:r>
          </a:p>
          <a:p>
            <a:pPr>
              <a:buFont typeface="Wingdings" charset="0"/>
              <a:buNone/>
            </a:pPr>
            <a:r>
              <a:rPr lang="en-US" dirty="0"/>
              <a:t> 		</a:t>
            </a:r>
            <a:r>
              <a:rPr lang="en-US" i="1" dirty="0"/>
              <a:t>The Rape of </a:t>
            </a:r>
            <a:r>
              <a:rPr lang="en-US" i="1" dirty="0" err="1"/>
              <a:t>Lucrece</a:t>
            </a:r>
            <a:r>
              <a:rPr lang="en-US"/>
              <a:t> in 1594 </a:t>
            </a:r>
          </a:p>
          <a:p>
            <a:pPr>
              <a:buFont typeface="Wingdings" charset="0"/>
              <a:buNone/>
            </a:pPr>
            <a:r>
              <a:rPr lang="en-US"/>
              <a:t>		</a:t>
            </a:r>
            <a:r>
              <a:rPr lang="en-US" i="1"/>
              <a:t>Romeo and Juliet</a:t>
            </a:r>
            <a:r>
              <a:rPr lang="en-US"/>
              <a:t> in 1594-1595</a:t>
            </a:r>
          </a:p>
        </p:txBody>
      </p:sp>
    </p:spTree>
    <p:extLst>
      <p:ext uri="{BB962C8B-B14F-4D97-AF65-F5344CB8AC3E}">
        <p14:creationId xmlns:p14="http://schemas.microsoft.com/office/powerpoint/2010/main" val="29377435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Famous Today</a:t>
            </a:r>
          </a:p>
        </p:txBody>
      </p:sp>
      <p:sp>
        <p:nvSpPr>
          <p:cNvPr id="13315" name="Rectangle 3"/>
          <p:cNvSpPr>
            <a:spLocks noGrp="1" noChangeArrowheads="1"/>
          </p:cNvSpPr>
          <p:nvPr>
            <p:ph type="body" idx="1"/>
          </p:nvPr>
        </p:nvSpPr>
        <p:spPr/>
        <p:txBody>
          <a:bodyPr/>
          <a:lstStyle/>
          <a:p>
            <a:r>
              <a:rPr lang="en-US"/>
              <a:t>Father of skepticism</a:t>
            </a:r>
          </a:p>
          <a:p>
            <a:pPr lvl="1"/>
            <a:r>
              <a:rPr lang="en-US"/>
              <a:t>Wrote short essays</a:t>
            </a:r>
          </a:p>
          <a:p>
            <a:pPr lvl="1"/>
            <a:r>
              <a:rPr lang="en-US"/>
              <a:t>Rather blunt</a:t>
            </a:r>
          </a:p>
          <a:p>
            <a:r>
              <a:rPr lang="en-US"/>
              <a:t>Quoted for the influence in </a:t>
            </a:r>
            <a:r>
              <a:rPr lang="en-US" i="1"/>
              <a:t>Black Swan </a:t>
            </a:r>
          </a:p>
          <a:p>
            <a:endParaRPr lang="en-US"/>
          </a:p>
        </p:txBody>
      </p:sp>
    </p:spTree>
    <p:extLst>
      <p:ext uri="{BB962C8B-B14F-4D97-AF65-F5344CB8AC3E}">
        <p14:creationId xmlns:p14="http://schemas.microsoft.com/office/powerpoint/2010/main" val="1628739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smtClean="0"/>
              <a:t>Jackson J </a:t>
            </a:r>
            <a:r>
              <a:rPr lang="en-US" sz="2000" dirty="0" err="1" smtClean="0"/>
              <a:t>Spielvogel’s</a:t>
            </a:r>
            <a:r>
              <a:rPr lang="en-US" sz="2000" dirty="0" smtClean="0"/>
              <a:t> Western Civilization Textbook </a:t>
            </a:r>
          </a:p>
          <a:p>
            <a:r>
              <a:rPr lang="pl-PL" sz="2000" dirty="0">
                <a:hlinkClick r:id="rId2"/>
              </a:rPr>
              <a:t>http://www.online-literature.com/swift</a:t>
            </a:r>
            <a:r>
              <a:rPr lang="pl-PL" sz="2000" dirty="0" smtClean="0">
                <a:hlinkClick r:id="rId2"/>
              </a:rPr>
              <a:t>/</a:t>
            </a:r>
            <a:r>
              <a:rPr lang="pl-PL" sz="2000" dirty="0" smtClean="0"/>
              <a:t> </a:t>
            </a:r>
          </a:p>
          <a:p>
            <a:r>
              <a:rPr lang="en-US" sz="2000" dirty="0">
                <a:hlinkClick r:id="rId3"/>
              </a:rPr>
              <a:t>http://incompetech.com/authors/swift</a:t>
            </a:r>
            <a:r>
              <a:rPr lang="en-US" sz="2000" dirty="0" smtClean="0">
                <a:hlinkClick r:id="rId3"/>
              </a:rPr>
              <a:t>/</a:t>
            </a:r>
            <a:r>
              <a:rPr lang="en-US" sz="2000" dirty="0" smtClean="0"/>
              <a:t> </a:t>
            </a:r>
          </a:p>
          <a:p>
            <a:r>
              <a:rPr lang="en-US" sz="2000" dirty="0">
                <a:hlinkClick r:id="rId4"/>
              </a:rPr>
              <a:t>http://www.nyu.edu/gsas/dept/french/photos%20events/Spring2010/montaigneOld.jpg</a:t>
            </a:r>
          </a:p>
          <a:p>
            <a:r>
              <a:rPr lang="en-US" sz="2000" dirty="0">
                <a:hlinkClick r:id="rId5"/>
              </a:rPr>
              <a:t>http://hua.umf.maine.edu/Reading_Revolutions/pictures/Montaigne/Montaigne2291wl.jpg</a:t>
            </a:r>
          </a:p>
          <a:p>
            <a:r>
              <a:rPr lang="da-DK" sz="2000" dirty="0">
                <a:hlinkClick r:id="rId6"/>
              </a:rPr>
              <a:t>http://post.cloudfront.goodinc.com/wp-content/uploads/2008/10/</a:t>
            </a:r>
            <a:r>
              <a:rPr lang="da-DK" sz="2000" dirty="0" smtClean="0">
                <a:hlinkClick r:id="rId6"/>
              </a:rPr>
              <a:t>essays_montaigne.jpg</a:t>
            </a:r>
            <a:r>
              <a:rPr lang="da-DK" sz="2000" dirty="0" smtClean="0"/>
              <a:t> </a:t>
            </a:r>
          </a:p>
          <a:p>
            <a:r>
              <a:rPr lang="en-US" dirty="0">
                <a:hlinkClick r:id="rId4"/>
              </a:rPr>
              <a:t>http://www.nyu.edu/gsas/dept/french/photos%20events/Spring2010/montaigneOld.jpg</a:t>
            </a:r>
            <a:endParaRPr lang="en-US" dirty="0"/>
          </a:p>
        </p:txBody>
      </p:sp>
    </p:spTree>
    <p:extLst>
      <p:ext uri="{BB962C8B-B14F-4D97-AF65-F5344CB8AC3E}">
        <p14:creationId xmlns:p14="http://schemas.microsoft.com/office/powerpoint/2010/main" val="200954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en-US"/>
              <a:t>Elizabethan Era</a:t>
            </a:r>
          </a:p>
        </p:txBody>
      </p:sp>
      <p:sp>
        <p:nvSpPr>
          <p:cNvPr id="13315" name="Rectangle 3"/>
          <p:cNvSpPr>
            <a:spLocks noGrp="1" noChangeArrowheads="1"/>
          </p:cNvSpPr>
          <p:nvPr>
            <p:ph idx="1"/>
          </p:nvPr>
        </p:nvSpPr>
        <p:spPr/>
        <p:txBody>
          <a:bodyPr/>
          <a:lstStyle/>
          <a:p>
            <a:r>
              <a:rPr lang="en-US"/>
              <a:t>He reflected England</a:t>
            </a:r>
            <a:r>
              <a:rPr lang="ja-JP" altLang="en-US">
                <a:latin typeface="Arial"/>
              </a:rPr>
              <a:t>’</a:t>
            </a:r>
            <a:r>
              <a:rPr lang="en-US"/>
              <a:t>s patriotic enthusiasm</a:t>
            </a:r>
          </a:p>
          <a:p>
            <a:r>
              <a:rPr lang="en-US" i="1"/>
              <a:t>Richard II</a:t>
            </a:r>
            <a:r>
              <a:rPr lang="en-US"/>
              <a:t>: </a:t>
            </a:r>
            <a:r>
              <a:rPr lang="ja-JP" altLang="en-US">
                <a:latin typeface="Arial"/>
              </a:rPr>
              <a:t>“</a:t>
            </a:r>
            <a:r>
              <a:rPr lang="en-US"/>
              <a:t>This happy breed of men, this little world, This precious stone set in the silver sea, Which serves it in the office of a wall Or as a moat defensive to a house Against the envy of less happier lands…</a:t>
            </a:r>
            <a:r>
              <a:rPr lang="ja-JP" altLang="en-US">
                <a:latin typeface="Arial"/>
              </a:rPr>
              <a:t>”</a:t>
            </a:r>
            <a:endParaRPr lang="en-US"/>
          </a:p>
        </p:txBody>
      </p:sp>
    </p:spTree>
    <p:extLst>
      <p:ext uri="{BB962C8B-B14F-4D97-AF65-F5344CB8AC3E}">
        <p14:creationId xmlns:p14="http://schemas.microsoft.com/office/powerpoint/2010/main" val="640501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en-US"/>
              <a:t>John Milton</a:t>
            </a:r>
          </a:p>
        </p:txBody>
      </p:sp>
      <p:sp>
        <p:nvSpPr>
          <p:cNvPr id="17411" name="Rectangle 3"/>
          <p:cNvSpPr>
            <a:spLocks noGrp="1" noChangeArrowheads="1"/>
          </p:cNvSpPr>
          <p:nvPr>
            <p:ph idx="1"/>
          </p:nvPr>
        </p:nvSpPr>
        <p:spPr/>
        <p:txBody>
          <a:bodyPr/>
          <a:lstStyle/>
          <a:p>
            <a:r>
              <a:rPr lang="en-US"/>
              <a:t>December 9</a:t>
            </a:r>
            <a:r>
              <a:rPr lang="en-US" baseline="30000"/>
              <a:t>th</a:t>
            </a:r>
            <a:r>
              <a:rPr lang="en-US"/>
              <a:t>, 1608- November 8</a:t>
            </a:r>
            <a:r>
              <a:rPr lang="en-US" baseline="30000"/>
              <a:t>th</a:t>
            </a:r>
            <a:r>
              <a:rPr lang="en-US"/>
              <a:t>, 1674</a:t>
            </a:r>
          </a:p>
          <a:p>
            <a:r>
              <a:rPr lang="en-US"/>
              <a:t>The most educated poet of England</a:t>
            </a:r>
          </a:p>
          <a:p>
            <a:pPr>
              <a:buFont typeface="Wingdings" charset="0"/>
              <a:buNone/>
            </a:pPr>
            <a:endParaRPr lang="en-US"/>
          </a:p>
          <a:p>
            <a:pPr>
              <a:buFont typeface="Wingdings" charset="0"/>
              <a:buNone/>
            </a:pPr>
            <a:endParaRPr lang="en-US"/>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352800"/>
            <a:ext cx="3276600" cy="312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920172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ctr"/>
            <a:r>
              <a:rPr lang="en-US" sz="4000"/>
              <a:t>His Life at the University of Cambridge </a:t>
            </a:r>
          </a:p>
        </p:txBody>
      </p:sp>
      <p:sp>
        <p:nvSpPr>
          <p:cNvPr id="19459" name="Rectangle 3"/>
          <p:cNvSpPr>
            <a:spLocks noGrp="1" noChangeArrowheads="1"/>
          </p:cNvSpPr>
          <p:nvPr>
            <p:ph idx="1"/>
          </p:nvPr>
        </p:nvSpPr>
        <p:spPr/>
        <p:txBody>
          <a:bodyPr/>
          <a:lstStyle/>
          <a:p>
            <a:r>
              <a:rPr lang="en-US" dirty="0"/>
              <a:t>He was very intelligent, but argumentative</a:t>
            </a:r>
          </a:p>
          <a:p>
            <a:r>
              <a:rPr lang="en-US" dirty="0"/>
              <a:t>Radical beliefs</a:t>
            </a:r>
          </a:p>
          <a:p>
            <a:r>
              <a:rPr lang="en-US" dirty="0"/>
              <a:t>His long hair led </a:t>
            </a:r>
            <a:r>
              <a:rPr lang="en-US" dirty="0" smtClean="0"/>
              <a:t>his </a:t>
            </a:r>
            <a:r>
              <a:rPr lang="en-US" dirty="0"/>
              <a:t>peers to call </a:t>
            </a:r>
            <a:r>
              <a:rPr lang="en-US" dirty="0" smtClean="0"/>
              <a:t>him </a:t>
            </a:r>
            <a:r>
              <a:rPr lang="en-US" dirty="0"/>
              <a:t>the </a:t>
            </a:r>
            <a:r>
              <a:rPr lang="ja-JP" altLang="en-US" dirty="0">
                <a:latin typeface="Arial"/>
              </a:rPr>
              <a:t>“</a:t>
            </a:r>
            <a:r>
              <a:rPr lang="en-US" dirty="0"/>
              <a:t>Lady of Christ</a:t>
            </a:r>
            <a:r>
              <a:rPr lang="ja-JP" altLang="en-US" dirty="0">
                <a:latin typeface="Arial"/>
              </a:rPr>
              <a:t>”</a:t>
            </a:r>
            <a:endParaRPr lang="en-US" dirty="0"/>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549" y="4107897"/>
            <a:ext cx="1624766" cy="2226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749758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algn="ctr"/>
            <a:r>
              <a:rPr lang="en-US"/>
              <a:t>Radical to New Official</a:t>
            </a:r>
          </a:p>
        </p:txBody>
      </p:sp>
      <p:sp>
        <p:nvSpPr>
          <p:cNvPr id="18435" name="Rectangle 3"/>
          <p:cNvSpPr>
            <a:spLocks noGrp="1" noChangeArrowheads="1"/>
          </p:cNvSpPr>
          <p:nvPr>
            <p:ph idx="1"/>
          </p:nvPr>
        </p:nvSpPr>
        <p:spPr>
          <a:xfrm>
            <a:off x="152400" y="1981200"/>
            <a:ext cx="8229600" cy="3886200"/>
          </a:xfrm>
        </p:spPr>
        <p:txBody>
          <a:bodyPr/>
          <a:lstStyle/>
          <a:p>
            <a:r>
              <a:rPr lang="en-US" dirty="0">
                <a:solidFill>
                  <a:srgbClr val="A7AA95"/>
                </a:solidFill>
              </a:rPr>
              <a:t>D</a:t>
            </a:r>
            <a:r>
              <a:rPr lang="en-US" dirty="0"/>
              <a:t>uring the Stuarts</a:t>
            </a:r>
            <a:r>
              <a:rPr lang="ja-JP" altLang="en-US" dirty="0">
                <a:latin typeface="Arial"/>
              </a:rPr>
              <a:t>’</a:t>
            </a:r>
            <a:r>
              <a:rPr lang="en-US" dirty="0"/>
              <a:t> reign he was thought of as a radical, but this changed when </a:t>
            </a:r>
            <a:r>
              <a:rPr lang="en-US" dirty="0">
                <a:solidFill>
                  <a:srgbClr val="A7AA95"/>
                </a:solidFill>
              </a:rPr>
              <a:t>Engla</a:t>
            </a:r>
            <a:r>
              <a:rPr lang="en-US" dirty="0"/>
              <a:t>nd became a commonwealth.</a:t>
            </a:r>
          </a:p>
          <a:p>
            <a:r>
              <a:rPr lang="en-US" dirty="0">
                <a:solidFill>
                  <a:srgbClr val="A7AA95"/>
                </a:solidFill>
              </a:rPr>
              <a:t>Wh</a:t>
            </a:r>
            <a:r>
              <a:rPr lang="en-US" dirty="0"/>
              <a:t>en Cromwell came into power             in the 1640s, Milton became a              new </a:t>
            </a:r>
            <a:r>
              <a:rPr lang="en-US" dirty="0">
                <a:solidFill>
                  <a:schemeClr val="tx2">
                    <a:lumMod val="60000"/>
                    <a:lumOff val="40000"/>
                  </a:schemeClr>
                </a:solidFill>
              </a:rPr>
              <a:t>of</a:t>
            </a:r>
            <a:r>
              <a:rPr lang="en-US" dirty="0">
                <a:solidFill>
                  <a:schemeClr val="accent4">
                    <a:lumMod val="75000"/>
                  </a:schemeClr>
                </a:solidFill>
              </a:rPr>
              <a:t>ficia</a:t>
            </a:r>
            <a:r>
              <a:rPr lang="en-US" dirty="0"/>
              <a:t>l in his office.</a:t>
            </a:r>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352800"/>
            <a:ext cx="213042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012038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algn="ctr"/>
            <a:r>
              <a:rPr lang="en-US" sz="4000"/>
              <a:t>His Losses reflected his Writings</a:t>
            </a:r>
          </a:p>
        </p:txBody>
      </p:sp>
      <p:sp>
        <p:nvSpPr>
          <p:cNvPr id="20483" name="Rectangle 3"/>
          <p:cNvSpPr>
            <a:spLocks noGrp="1" noChangeArrowheads="1"/>
          </p:cNvSpPr>
          <p:nvPr>
            <p:ph idx="1"/>
          </p:nvPr>
        </p:nvSpPr>
        <p:spPr/>
        <p:txBody>
          <a:bodyPr/>
          <a:lstStyle/>
          <a:p>
            <a:r>
              <a:rPr lang="en-US"/>
              <a:t>He had lost his father, a good friend, and many of his children and wives</a:t>
            </a:r>
          </a:p>
          <a:p>
            <a:r>
              <a:rPr lang="en-US"/>
              <a:t>In 1652, he lost his sight</a:t>
            </a:r>
          </a:p>
          <a:p>
            <a:r>
              <a:rPr lang="en-US"/>
              <a:t>When the commonwealth died within England, he was forced to go into hiding for writing propaganda</a:t>
            </a:r>
          </a:p>
        </p:txBody>
      </p:sp>
    </p:spTree>
    <p:extLst>
      <p:ext uri="{BB962C8B-B14F-4D97-AF65-F5344CB8AC3E}">
        <p14:creationId xmlns:p14="http://schemas.microsoft.com/office/powerpoint/2010/main" val="1606916581"/>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304</TotalTime>
  <Words>1741</Words>
  <Application>Microsoft Office PowerPoint</Application>
  <PresentationFormat>On-screen Show (4:3)</PresentationFormat>
  <Paragraphs>208</Paragraphs>
  <Slides>41</Slides>
  <Notes>6</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Saddle</vt:lpstr>
      <vt:lpstr>Literature</vt:lpstr>
      <vt:lpstr>William Shakespeare  1564-1616 </vt:lpstr>
      <vt:lpstr>Christian Holy Trinity Church</vt:lpstr>
      <vt:lpstr>The Plague </vt:lpstr>
      <vt:lpstr>Elizabethan Era</vt:lpstr>
      <vt:lpstr>John Milton</vt:lpstr>
      <vt:lpstr>His Life at the University of Cambridge </vt:lpstr>
      <vt:lpstr>Radical to New Official</vt:lpstr>
      <vt:lpstr>His Losses reflected his Writings</vt:lpstr>
      <vt:lpstr>His Radical Beliefs in Writing</vt:lpstr>
      <vt:lpstr>Jonathan Swift  1667-1745</vt:lpstr>
      <vt:lpstr>Works</vt:lpstr>
      <vt:lpstr>Drapier’s Letters </vt:lpstr>
      <vt:lpstr>A Modest Proposal </vt:lpstr>
      <vt:lpstr>Gulliver’s Travels</vt:lpstr>
      <vt:lpstr>Excerpt</vt:lpstr>
      <vt:lpstr>Excerpt Analysis</vt:lpstr>
      <vt:lpstr>Visual </vt:lpstr>
      <vt:lpstr>The Time Period’s Impact on Swift</vt:lpstr>
      <vt:lpstr>Swift’s Impact on His Time Period</vt:lpstr>
      <vt:lpstr>Miguel de Cervantes (1547-1616)</vt:lpstr>
      <vt:lpstr>Cervantes’ Life</vt:lpstr>
      <vt:lpstr>Historical Background</vt:lpstr>
      <vt:lpstr>Don Quixote </vt:lpstr>
      <vt:lpstr>Terms Don Quixote coined</vt:lpstr>
      <vt:lpstr>Excerpts</vt:lpstr>
      <vt:lpstr>PowerPoint Presentation</vt:lpstr>
      <vt:lpstr>I, Don Quixote </vt:lpstr>
      <vt:lpstr>Other Works</vt:lpstr>
      <vt:lpstr>Moliére (1622-1673)</vt:lpstr>
      <vt:lpstr>PowerPoint Presentation</vt:lpstr>
      <vt:lpstr>Historical Background</vt:lpstr>
      <vt:lpstr>Montaigne</vt:lpstr>
      <vt:lpstr>Background</vt:lpstr>
      <vt:lpstr>Important</vt:lpstr>
      <vt:lpstr>Time Affecting his Writing</vt:lpstr>
      <vt:lpstr>Time Affecting his Writing</vt:lpstr>
      <vt:lpstr>Of Drunkeness</vt:lpstr>
      <vt:lpstr>Quotes</vt:lpstr>
      <vt:lpstr>Famous Today</vt:lpstr>
      <vt:lpstr>Sources</vt:lpstr>
    </vt:vector>
  </TitlesOfParts>
  <Company>Darien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Literature</dc:title>
  <dc:creator>Grace Loh</dc:creator>
  <cp:lastModifiedBy>Local User</cp:lastModifiedBy>
  <cp:revision>23</cp:revision>
  <dcterms:created xsi:type="dcterms:W3CDTF">2011-11-13T18:10:07Z</dcterms:created>
  <dcterms:modified xsi:type="dcterms:W3CDTF">2011-11-14T15:58:57Z</dcterms:modified>
</cp:coreProperties>
</file>